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2"/>
  </p:notesMasterIdLst>
  <p:sldIdLst>
    <p:sldId id="256" r:id="rId5"/>
    <p:sldId id="304" r:id="rId6"/>
    <p:sldId id="258" r:id="rId7"/>
    <p:sldId id="308" r:id="rId8"/>
    <p:sldId id="310" r:id="rId9"/>
    <p:sldId id="311" r:id="rId10"/>
    <p:sldId id="331" r:id="rId11"/>
    <p:sldId id="319" r:id="rId12"/>
    <p:sldId id="338" r:id="rId13"/>
    <p:sldId id="323" r:id="rId14"/>
    <p:sldId id="334" r:id="rId15"/>
    <p:sldId id="335" r:id="rId16"/>
    <p:sldId id="336" r:id="rId17"/>
    <p:sldId id="337" r:id="rId18"/>
    <p:sldId id="329" r:id="rId19"/>
    <p:sldId id="326" r:id="rId20"/>
    <p:sldId id="307" r:id="rId21"/>
  </p:sldIdLst>
  <p:sldSz cx="18288000" cy="10287000"/>
  <p:notesSz cx="6858000" cy="9144000"/>
  <p:embeddedFontLst>
    <p:embeddedFont>
      <p:font typeface="Aileron Regular" panose="020B0604020202020204" charset="0"/>
      <p:regular r:id="rId23"/>
    </p:embeddedFont>
    <p:embeddedFont>
      <p:font typeface="Aileron Regular Bold" panose="020B0604020202020204" charset="0"/>
      <p:regular r:id="rId24"/>
      <p:bold r:id="rId25"/>
    </p:embeddedFont>
    <p:embeddedFont>
      <p:font typeface="Arimo Bold" panose="020B060402020202020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nter" panose="020B0604020202020204" charset="0"/>
      <p:regular r:id="rId32"/>
    </p:embeddedFont>
    <p:embeddedFont>
      <p:font typeface="Inter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ranne Kwok" initials="SK" lastIdx="1" clrIdx="0">
    <p:extLst>
      <p:ext uri="{19B8F6BF-5375-455C-9EA6-DF929625EA0E}">
        <p15:presenceInfo xmlns:p15="http://schemas.microsoft.com/office/powerpoint/2012/main" userId="01c47ece2c46fb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1ED5DC-CB90-DA47-917E-84FFC5B77F2C}" v="37" dt="2021-07-21T02:26:20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8" autoAdjust="0"/>
    <p:restoredTop sz="94660"/>
  </p:normalViewPr>
  <p:slideViewPr>
    <p:cSldViewPr snapToGrid="0">
      <p:cViewPr varScale="1">
        <p:scale>
          <a:sx n="57" d="100"/>
          <a:sy n="57" d="100"/>
        </p:scale>
        <p:origin x="336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7038A-C170-4DEE-867E-7997DB4AB0FB}" type="datetimeFigureOut">
              <a:rPr lang="en-SG" smtClean="0"/>
              <a:t>21/7/2021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D503C-1381-4364-8491-CBB8A8862F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759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8051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458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25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903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3991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6151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582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020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36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D503C-1381-4364-8491-CBB8A8862FC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918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13" Type="http://schemas.openxmlformats.org/officeDocument/2006/relationships/image" Target="../media/image48.png"/><Relationship Id="rId3" Type="http://schemas.openxmlformats.org/officeDocument/2006/relationships/image" Target="../media/image41.jpe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1.wdp"/><Relationship Id="rId11" Type="http://schemas.openxmlformats.org/officeDocument/2006/relationships/image" Target="../media/image46.jpeg"/><Relationship Id="rId5" Type="http://schemas.openxmlformats.org/officeDocument/2006/relationships/image" Target="../media/image43.png"/><Relationship Id="rId15" Type="http://schemas.openxmlformats.org/officeDocument/2006/relationships/image" Target="../media/image50.png"/><Relationship Id="rId10" Type="http://schemas.microsoft.com/office/2007/relationships/hdphoto" Target="../media/hdphoto23.wdp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4.wdp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microsoft.com/office/2007/relationships/hdphoto" Target="../media/hdphoto25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microsoft.com/office/2007/relationships/hdphoto" Target="../media/hdphoto10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microsoft.com/office/2007/relationships/hdphoto" Target="../media/hdphoto4.wdp"/><Relationship Id="rId4" Type="http://schemas.microsoft.com/office/2007/relationships/hdphoto" Target="../media/hdphoto26.wdp"/><Relationship Id="rId9" Type="http://schemas.openxmlformats.org/officeDocument/2006/relationships/image" Target="../media/image6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1.wdp"/><Relationship Id="rId3" Type="http://schemas.microsoft.com/office/2007/relationships/hdphoto" Target="../media/hdphoto27.wdp"/><Relationship Id="rId7" Type="http://schemas.microsoft.com/office/2007/relationships/hdphoto" Target="../media/hdphoto29.wdp"/><Relationship Id="rId12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microsoft.com/office/2007/relationships/hdphoto" Target="../media/hdphoto31.wdp"/><Relationship Id="rId5" Type="http://schemas.microsoft.com/office/2007/relationships/hdphoto" Target="../media/hdphoto28.wdp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microsoft.com/office/2007/relationships/hdphoto" Target="../media/hdphoto30.wdp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3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11.wdp"/><Relationship Id="rId5" Type="http://schemas.microsoft.com/office/2007/relationships/hdphoto" Target="../media/hdphoto9.wdp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3.wdp"/><Relationship Id="rId7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microsoft.com/office/2007/relationships/hdphoto" Target="../media/hdphoto1.wdp"/><Relationship Id="rId10" Type="http://schemas.openxmlformats.org/officeDocument/2006/relationships/image" Target="../media/image27.png"/><Relationship Id="rId19" Type="http://schemas.microsoft.com/office/2007/relationships/hdphoto" Target="../media/hdphoto15.wdp"/><Relationship Id="rId4" Type="http://schemas.openxmlformats.org/officeDocument/2006/relationships/image" Target="../media/image22.svg"/><Relationship Id="rId9" Type="http://schemas.openxmlformats.org/officeDocument/2006/relationships/image" Target="../media/image26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microsoft.com/office/2007/relationships/hdphoto" Target="../media/hdphoto19.wdp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microsoft.com/office/2007/relationships/hdphoto" Target="../media/hdphoto18.wdp"/><Relationship Id="rId4" Type="http://schemas.microsoft.com/office/2007/relationships/hdphoto" Target="../media/hdphoto14.wdp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microsoft.com/office/2007/relationships/hdphoto" Target="../media/hdphoto1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40.jpeg"/><Relationship Id="rId4" Type="http://schemas.openxmlformats.org/officeDocument/2006/relationships/image" Target="../media/image25.png"/><Relationship Id="rId9" Type="http://schemas.microsoft.com/office/2007/relationships/hdphoto" Target="../media/hdphoto2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904" t="33235" b="3635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can I improve my risk management? | Munich Re Topics Online">
            <a:extLst>
              <a:ext uri="{FF2B5EF4-FFF2-40B4-BE49-F238E27FC236}">
                <a16:creationId xmlns:a16="http://schemas.microsoft.com/office/drawing/2014/main" id="{1AC6746C-EF27-4DA3-9F12-F84A89C0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8288000" cy="102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6204A-8F28-4432-9E99-A8DE49B66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86" b="96005" l="9630" r="89922">
                        <a14:foregroundMark x1="57671" y1="6443" x2="57671" y2="6443"/>
                        <a14:foregroundMark x1="13998" y1="78222" x2="13998" y2="78222"/>
                        <a14:foregroundMark x1="25756" y1="82474" x2="25756" y2="82474"/>
                        <a14:foregroundMark x1="26764" y1="93299" x2="26764" y2="93299"/>
                        <a14:foregroundMark x1="14894" y1="95361" x2="14894" y2="95361"/>
                        <a14:foregroundMark x1="14894" y1="93814" x2="14894" y2="87371"/>
                        <a14:foregroundMark x1="37626" y1="82474" x2="37626" y2="82474"/>
                        <a14:foregroundMark x1="54983" y1="85696" x2="54983" y2="85696"/>
                        <a14:foregroundMark x1="67189" y1="79253" x2="67189" y2="79253"/>
                        <a14:foregroundMark x1="81299" y1="80928" x2="81299" y2="80928"/>
                        <a14:foregroundMark x1="83203" y1="95361" x2="83203" y2="95361"/>
                        <a14:foregroundMark x1="81747" y1="96005" x2="81747" y2="960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90500"/>
            <a:ext cx="2165466" cy="182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44D9AD-1EA3-4541-8E6E-4AEB2D6E36FC}"/>
              </a:ext>
            </a:extLst>
          </p:cNvPr>
          <p:cNvSpPr/>
          <p:nvPr/>
        </p:nvSpPr>
        <p:spPr>
          <a:xfrm>
            <a:off x="7786434" y="3238500"/>
            <a:ext cx="10044366" cy="2565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2"/>
          <p:cNvSpPr txBox="1"/>
          <p:nvPr/>
        </p:nvSpPr>
        <p:spPr>
          <a:xfrm>
            <a:off x="7983348" y="3760252"/>
            <a:ext cx="8904069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98"/>
              </a:lnSpc>
            </a:pPr>
            <a:r>
              <a:rPr lang="en-US" sz="8800" b="1">
                <a:solidFill>
                  <a:srgbClr val="002060"/>
                </a:solidFill>
                <a:latin typeface="Aileron Regular Bold"/>
              </a:rPr>
              <a:t>FINNUS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13828" y="4810861"/>
            <a:ext cx="8904069" cy="44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4000" b="1">
                <a:solidFill>
                  <a:srgbClr val="002060"/>
                </a:solidFill>
                <a:latin typeface="Inter"/>
              </a:rPr>
              <a:t>National University of Singapore (NUS)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7983348" y="3463882"/>
            <a:ext cx="9122346" cy="61561"/>
          </a:xfrm>
          <a:prstGeom prst="line">
            <a:avLst/>
          </a:prstGeom>
          <a:ln w="57150" cap="rnd">
            <a:solidFill>
              <a:srgbClr val="002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6639786A-FD29-421D-AF8E-DA44D8D600F7}"/>
              </a:ext>
            </a:extLst>
          </p:cNvPr>
          <p:cNvSpPr/>
          <p:nvPr/>
        </p:nvSpPr>
        <p:spPr>
          <a:xfrm flipV="1">
            <a:off x="8013828" y="5507743"/>
            <a:ext cx="9122346" cy="61561"/>
          </a:xfrm>
          <a:prstGeom prst="line">
            <a:avLst/>
          </a:prstGeom>
          <a:ln w="57150" cap="rnd">
            <a:solidFill>
              <a:srgbClr val="00206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AABC589-CF17-4F6E-B0A6-DDDDFD708C52}"/>
              </a:ext>
            </a:extLst>
          </p:cNvPr>
          <p:cNvSpPr/>
          <p:nvPr/>
        </p:nvSpPr>
        <p:spPr>
          <a:xfrm>
            <a:off x="-1290674" y="-2355112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F485A-B1B9-4550-9EC9-7D3FA76449D5}"/>
              </a:ext>
            </a:extLst>
          </p:cNvPr>
          <p:cNvSpPr txBox="1"/>
          <p:nvPr/>
        </p:nvSpPr>
        <p:spPr>
          <a:xfrm>
            <a:off x="5943600" y="613019"/>
            <a:ext cx="9144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b="1">
                <a:solidFill>
                  <a:srgbClr val="002060"/>
                </a:solidFill>
                <a:latin typeface="Inter Bold"/>
              </a:rPr>
              <a:t>Pre-Processing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AD1FEC-7C65-49EB-956A-974F8C296E6F}"/>
              </a:ext>
            </a:extLst>
          </p:cNvPr>
          <p:cNvSpPr txBox="1"/>
          <p:nvPr/>
        </p:nvSpPr>
        <p:spPr>
          <a:xfrm>
            <a:off x="6794356" y="4065809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/>
              <a:t>Sparse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20BAF4-23FC-4A94-BCF1-FA339579D520}"/>
              </a:ext>
            </a:extLst>
          </p:cNvPr>
          <p:cNvSpPr txBox="1"/>
          <p:nvPr/>
        </p:nvSpPr>
        <p:spPr>
          <a:xfrm>
            <a:off x="2915299" y="4040056"/>
            <a:ext cx="4087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/>
              <a:t>Small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5792671-6874-4204-A415-11EC584CBBA6}"/>
              </a:ext>
            </a:extLst>
          </p:cNvPr>
          <p:cNvSpPr/>
          <p:nvPr/>
        </p:nvSpPr>
        <p:spPr>
          <a:xfrm>
            <a:off x="1545413" y="3208966"/>
            <a:ext cx="15197173" cy="5847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b="1">
                <a:solidFill>
                  <a:srgbClr val="002060"/>
                </a:solidFill>
              </a:rPr>
              <a:t>Dataset Considerations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576133-B842-49EE-B74D-58EB0E0650D9}"/>
              </a:ext>
            </a:extLst>
          </p:cNvPr>
          <p:cNvSpPr txBox="1"/>
          <p:nvPr/>
        </p:nvSpPr>
        <p:spPr>
          <a:xfrm>
            <a:off x="10255495" y="4162319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/>
              <a:t> Imbalance</a:t>
            </a:r>
          </a:p>
        </p:txBody>
      </p:sp>
      <p:pic>
        <p:nvPicPr>
          <p:cNvPr id="24578" name="Picture 2" descr="Unbalance Icon Images, Stock Photos &amp; Vectors | Shutterstock">
            <a:extLst>
              <a:ext uri="{FF2B5EF4-FFF2-40B4-BE49-F238E27FC236}">
                <a16:creationId xmlns:a16="http://schemas.microsoft.com/office/drawing/2014/main" id="{2D3CD092-0B8E-4DFD-92A1-2FB13EC4D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" b="15664"/>
          <a:stretch/>
        </p:blipFill>
        <p:spPr bwMode="auto">
          <a:xfrm>
            <a:off x="9449899" y="3994660"/>
            <a:ext cx="861604" cy="73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Dataset Icons - Download Free Vector Icons | Noun Project">
            <a:extLst>
              <a:ext uri="{FF2B5EF4-FFF2-40B4-BE49-F238E27FC236}">
                <a16:creationId xmlns:a16="http://schemas.microsoft.com/office/drawing/2014/main" id="{F2785E10-C0BA-4A06-854A-C80EB427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90" y="3887374"/>
            <a:ext cx="794895" cy="9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Empty Icon #149486 - Free Icons Library">
            <a:extLst>
              <a:ext uri="{FF2B5EF4-FFF2-40B4-BE49-F238E27FC236}">
                <a16:creationId xmlns:a16="http://schemas.microsoft.com/office/drawing/2014/main" id="{BFC46D91-F02D-49BA-81CC-ED2889F0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07" y="3958085"/>
            <a:ext cx="856406" cy="85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B1E581A-9B90-47A0-823C-CF3157F14748}"/>
              </a:ext>
            </a:extLst>
          </p:cNvPr>
          <p:cNvSpPr txBox="1"/>
          <p:nvPr/>
        </p:nvSpPr>
        <p:spPr>
          <a:xfrm>
            <a:off x="1553750" y="4864907"/>
            <a:ext cx="3620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Of the 12k training records, only </a:t>
            </a:r>
            <a:r>
              <a:rPr lang="en-SG" sz="2400" b="1" dirty="0"/>
              <a:t>2k</a:t>
            </a:r>
            <a:r>
              <a:rPr lang="en-SG" sz="2400" dirty="0"/>
              <a:t> are labelled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03F12-8216-43F2-89BB-9BA1DF28FCC8}"/>
              </a:ext>
            </a:extLst>
          </p:cNvPr>
          <p:cNvSpPr txBox="1"/>
          <p:nvPr/>
        </p:nvSpPr>
        <p:spPr>
          <a:xfrm>
            <a:off x="5408151" y="4916034"/>
            <a:ext cx="3620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Many </a:t>
            </a:r>
            <a:r>
              <a:rPr lang="en-SG" sz="2400" b="1" dirty="0"/>
              <a:t>gaps</a:t>
            </a:r>
            <a:r>
              <a:rPr lang="en-SG" sz="2400" dirty="0"/>
              <a:t> in the data recorded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7035B8-9C7A-4836-B383-5A7D4AE1DD09}"/>
              </a:ext>
            </a:extLst>
          </p:cNvPr>
          <p:cNvSpPr txBox="1"/>
          <p:nvPr/>
        </p:nvSpPr>
        <p:spPr>
          <a:xfrm>
            <a:off x="9143999" y="4907710"/>
            <a:ext cx="327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90% </a:t>
            </a:r>
            <a:r>
              <a:rPr lang="en-SG" sz="2400" dirty="0"/>
              <a:t>of training data belong to risk category 3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F041D88-E399-4329-A117-1714EED2020A}"/>
              </a:ext>
            </a:extLst>
          </p:cNvPr>
          <p:cNvSpPr/>
          <p:nvPr/>
        </p:nvSpPr>
        <p:spPr>
          <a:xfrm>
            <a:off x="7043319" y="6070064"/>
            <a:ext cx="379496" cy="58477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515D3B-24BF-4C0F-AA38-6818794F4AE1}"/>
              </a:ext>
            </a:extLst>
          </p:cNvPr>
          <p:cNvSpPr txBox="1"/>
          <p:nvPr/>
        </p:nvSpPr>
        <p:spPr>
          <a:xfrm>
            <a:off x="10068413" y="6714803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/>
              <a:t> Resampling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F000DF-4B94-41FA-8EC7-A8197533E30F}"/>
              </a:ext>
            </a:extLst>
          </p:cNvPr>
          <p:cNvSpPr txBox="1"/>
          <p:nvPr/>
        </p:nvSpPr>
        <p:spPr>
          <a:xfrm>
            <a:off x="9528774" y="7395751"/>
            <a:ext cx="329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Random Oversampling and SMOTE Resampling</a:t>
            </a:r>
          </a:p>
        </p:txBody>
      </p:sp>
      <p:pic>
        <p:nvPicPr>
          <p:cNvPr id="24584" name="Picture 8" descr="Magnify icon magnifying glass sign search icon Vector Image">
            <a:extLst>
              <a:ext uri="{FF2B5EF4-FFF2-40B4-BE49-F238E27FC236}">
                <a16:creationId xmlns:a16="http://schemas.microsoft.com/office/drawing/2014/main" id="{1BA38C2E-CA05-4E90-8934-7765044A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9907" y1="63519" x2="69907" y2="63519"/>
                        <a14:foregroundMark x1="29167" y1="39485" x2="29167" y2="39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069" y="6475899"/>
            <a:ext cx="973339" cy="10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523EE49-06EE-4DFE-97BE-E86BE9DBA3B3}"/>
              </a:ext>
            </a:extLst>
          </p:cNvPr>
          <p:cNvSpPr txBox="1"/>
          <p:nvPr/>
        </p:nvSpPr>
        <p:spPr>
          <a:xfrm>
            <a:off x="6366598" y="6714803"/>
            <a:ext cx="414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/>
              <a:t>Model Choice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9555D5-2B61-49A8-9D8E-4FC59EF87B2A}"/>
              </a:ext>
            </a:extLst>
          </p:cNvPr>
          <p:cNvSpPr txBox="1"/>
          <p:nvPr/>
        </p:nvSpPr>
        <p:spPr>
          <a:xfrm>
            <a:off x="1759407" y="6816729"/>
            <a:ext cx="350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b="1" dirty="0"/>
              <a:t> Semi Supervised</a:t>
            </a:r>
          </a:p>
        </p:txBody>
      </p:sp>
      <p:pic>
        <p:nvPicPr>
          <p:cNvPr id="24588" name="Picture 12" descr="Free Machine Learning Line Icon - Available in SVG, PNG, EPS, AI &amp; Icon  fonts">
            <a:extLst>
              <a:ext uri="{FF2B5EF4-FFF2-40B4-BE49-F238E27FC236}">
                <a16:creationId xmlns:a16="http://schemas.microsoft.com/office/drawing/2014/main" id="{DC45C87E-E685-4860-88D4-C4B801E8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33" b="94667" l="8889" r="96000">
                        <a14:foregroundMark x1="67556" y1="95111" x2="67556" y2="95111"/>
                        <a14:foregroundMark x1="9333" y1="83111" x2="9333" y2="83111"/>
                        <a14:foregroundMark x1="26667" y1="76000" x2="26667" y2="76000"/>
                        <a14:foregroundMark x1="21333" y1="34667" x2="21333" y2="34667"/>
                        <a14:foregroundMark x1="17333" y1="21333" x2="17333" y2="21333"/>
                        <a14:foregroundMark x1="12889" y1="36889" x2="12889" y2="36889"/>
                        <a14:foregroundMark x1="88889" y1="33333" x2="88889" y2="33333"/>
                        <a14:foregroundMark x1="83556" y1="33778" x2="83556" y2="33778"/>
                        <a14:foregroundMark x1="96000" y1="55111" x2="96000" y2="55111"/>
                        <a14:foregroundMark x1="64000" y1="5333" x2="64000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56" y="6726626"/>
            <a:ext cx="628712" cy="6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Arrow: Down 59">
            <a:extLst>
              <a:ext uri="{FF2B5EF4-FFF2-40B4-BE49-F238E27FC236}">
                <a16:creationId xmlns:a16="http://schemas.microsoft.com/office/drawing/2014/main" id="{305A6ABF-DCD8-4CD5-908E-5130D5AE38C0}"/>
              </a:ext>
            </a:extLst>
          </p:cNvPr>
          <p:cNvSpPr/>
          <p:nvPr/>
        </p:nvSpPr>
        <p:spPr>
          <a:xfrm>
            <a:off x="2999170" y="6109134"/>
            <a:ext cx="379496" cy="58477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590" name="Picture 14" descr="Free 3D Model Line Icon - Available in SVG, PNG, EPS, AI &amp; Icon fonts">
            <a:extLst>
              <a:ext uri="{FF2B5EF4-FFF2-40B4-BE49-F238E27FC236}">
                <a16:creationId xmlns:a16="http://schemas.microsoft.com/office/drawing/2014/main" id="{5B89E30A-5CBE-4F56-9F61-1BC02283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33" y="6654839"/>
            <a:ext cx="692065" cy="69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28594E-5B0A-429D-838A-279397D1C777}"/>
              </a:ext>
            </a:extLst>
          </p:cNvPr>
          <p:cNvSpPr txBox="1"/>
          <p:nvPr/>
        </p:nvSpPr>
        <p:spPr>
          <a:xfrm>
            <a:off x="5494502" y="7395751"/>
            <a:ext cx="3717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Selecting models that work well despite data sparsity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8AD6B7-1C8A-4903-AF38-EA979CE0589D}"/>
              </a:ext>
            </a:extLst>
          </p:cNvPr>
          <p:cNvSpPr txBox="1"/>
          <p:nvPr/>
        </p:nvSpPr>
        <p:spPr>
          <a:xfrm>
            <a:off x="1453679" y="7414911"/>
            <a:ext cx="3969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Implementing self learning modelling technique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68039D-8582-4200-B15E-6E93E51D26DF}"/>
              </a:ext>
            </a:extLst>
          </p:cNvPr>
          <p:cNvSpPr txBox="1"/>
          <p:nvPr/>
        </p:nvSpPr>
        <p:spPr>
          <a:xfrm>
            <a:off x="13172078" y="4864907"/>
            <a:ext cx="3497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Variables are in different unit scales and currencies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5173B-3313-48C4-8F38-227CE286BB8F}"/>
              </a:ext>
            </a:extLst>
          </p:cNvPr>
          <p:cNvSpPr txBox="1"/>
          <p:nvPr/>
        </p:nvSpPr>
        <p:spPr>
          <a:xfrm>
            <a:off x="13837801" y="4134253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/>
              <a:t> Varying Units</a:t>
            </a:r>
          </a:p>
        </p:txBody>
      </p:sp>
      <p:pic>
        <p:nvPicPr>
          <p:cNvPr id="1026" name="Picture 2" descr="Multi Currency Icon High Res Stock Images | Shutterstock">
            <a:extLst>
              <a:ext uri="{FF2B5EF4-FFF2-40B4-BE49-F238E27FC236}">
                <a16:creationId xmlns:a16="http://schemas.microsoft.com/office/drawing/2014/main" id="{3E1E3C35-6355-4162-8832-CE101A03E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4" t="7884" r="19030" b="49275"/>
          <a:stretch/>
        </p:blipFill>
        <p:spPr bwMode="auto">
          <a:xfrm>
            <a:off x="13066631" y="4018748"/>
            <a:ext cx="771170" cy="82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57CDD9E8-0B01-49F4-82D0-CCB51C60B29B}"/>
              </a:ext>
            </a:extLst>
          </p:cNvPr>
          <p:cNvSpPr/>
          <p:nvPr/>
        </p:nvSpPr>
        <p:spPr>
          <a:xfrm>
            <a:off x="10608935" y="6070064"/>
            <a:ext cx="379496" cy="58477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00D65531-2DE8-42F8-8CA9-B733CAE6932D}"/>
              </a:ext>
            </a:extLst>
          </p:cNvPr>
          <p:cNvSpPr/>
          <p:nvPr/>
        </p:nvSpPr>
        <p:spPr>
          <a:xfrm>
            <a:off x="14722956" y="6014937"/>
            <a:ext cx="379496" cy="58477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67EADF-414F-46E0-B133-5777EAEE696C}"/>
              </a:ext>
            </a:extLst>
          </p:cNvPr>
          <p:cNvSpPr txBox="1"/>
          <p:nvPr/>
        </p:nvSpPr>
        <p:spPr>
          <a:xfrm>
            <a:off x="13909705" y="6714803"/>
            <a:ext cx="36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/>
              <a:t> Scale &amp; Convert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558A94-F9DA-46E1-85B9-BFFD199690B8}"/>
              </a:ext>
            </a:extLst>
          </p:cNvPr>
          <p:cNvSpPr txBox="1"/>
          <p:nvPr/>
        </p:nvSpPr>
        <p:spPr>
          <a:xfrm>
            <a:off x="13578818" y="7348965"/>
            <a:ext cx="329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Scaling of variables and converting to RMB</a:t>
            </a:r>
          </a:p>
        </p:txBody>
      </p:sp>
      <p:pic>
        <p:nvPicPr>
          <p:cNvPr id="1028" name="Picture 4" descr="Scaling Icons - Download Free Vector Icons | Noun Project">
            <a:extLst>
              <a:ext uri="{FF2B5EF4-FFF2-40B4-BE49-F238E27FC236}">
                <a16:creationId xmlns:a16="http://schemas.microsoft.com/office/drawing/2014/main" id="{D73CDE65-4B39-4812-9767-CC5DE0BD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241" y="6652976"/>
            <a:ext cx="646602" cy="64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C74A5-ACE3-4C81-A6D5-CBCC19A63E4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-644"/>
          <a:stretch/>
        </p:blipFill>
        <p:spPr>
          <a:xfrm>
            <a:off x="9666217" y="8342629"/>
            <a:ext cx="3400414" cy="415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36578-6AC2-4733-9CF0-1809989621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6150" y="8437622"/>
            <a:ext cx="4685031" cy="3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1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AABC589-CF17-4F6E-B0A6-DDDDFD708C52}"/>
              </a:ext>
            </a:extLst>
          </p:cNvPr>
          <p:cNvSpPr/>
          <p:nvPr/>
        </p:nvSpPr>
        <p:spPr>
          <a:xfrm>
            <a:off x="-1290674" y="-2355112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F485A-B1B9-4550-9EC9-7D3FA76449D5}"/>
              </a:ext>
            </a:extLst>
          </p:cNvPr>
          <p:cNvSpPr txBox="1"/>
          <p:nvPr/>
        </p:nvSpPr>
        <p:spPr>
          <a:xfrm>
            <a:off x="6781800" y="800100"/>
            <a:ext cx="9144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b="1">
                <a:solidFill>
                  <a:srgbClr val="002060"/>
                </a:solidFill>
                <a:latin typeface="Inter Bold"/>
              </a:rPr>
              <a:t>Modelling</a:t>
            </a:r>
          </a:p>
        </p:txBody>
      </p:sp>
      <p:pic>
        <p:nvPicPr>
          <p:cNvPr id="9" name="Picture 12" descr="Python : Using Matthews correlation coefficient (MCC) as Evaluation Metric  in XGboost - Discoverbits">
            <a:extLst>
              <a:ext uri="{FF2B5EF4-FFF2-40B4-BE49-F238E27FC236}">
                <a16:creationId xmlns:a16="http://schemas.microsoft.com/office/drawing/2014/main" id="{E4E43D5F-8412-4470-9B04-61C58AAE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728" y="6180189"/>
            <a:ext cx="1937353" cy="6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E88228-922B-4316-BE27-DFDA9F5A978F}"/>
              </a:ext>
            </a:extLst>
          </p:cNvPr>
          <p:cNvSpPr/>
          <p:nvPr/>
        </p:nvSpPr>
        <p:spPr>
          <a:xfrm>
            <a:off x="677332" y="2761912"/>
            <a:ext cx="16924868" cy="5677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Semi-Supervised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E9F89-FD1F-473B-8805-82D9F24E27C7}"/>
              </a:ext>
            </a:extLst>
          </p:cNvPr>
          <p:cNvSpPr txBox="1"/>
          <p:nvPr/>
        </p:nvSpPr>
        <p:spPr>
          <a:xfrm>
            <a:off x="1079254" y="5553348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Models Attempted</a:t>
            </a:r>
            <a:endParaRPr lang="en-SG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CC857-9279-496C-9F89-41DDE8AA478C}"/>
              </a:ext>
            </a:extLst>
          </p:cNvPr>
          <p:cNvSpPr txBox="1"/>
          <p:nvPr/>
        </p:nvSpPr>
        <p:spPr>
          <a:xfrm>
            <a:off x="7797281" y="5596649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Model Selected </a:t>
            </a:r>
            <a:endParaRPr lang="en-SG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452A3-4D92-413E-82D3-16E66D1A95BB}"/>
              </a:ext>
            </a:extLst>
          </p:cNvPr>
          <p:cNvSpPr txBox="1"/>
          <p:nvPr/>
        </p:nvSpPr>
        <p:spPr>
          <a:xfrm>
            <a:off x="13466115" y="5635955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Hypermeter Tuning</a:t>
            </a:r>
            <a:endParaRPr lang="en-SG" sz="2800"/>
          </a:p>
        </p:txBody>
      </p:sp>
      <p:pic>
        <p:nvPicPr>
          <p:cNvPr id="31748" name="Picture 4" descr="K Nearest Neighbor | KNN Algorithm | KNN in Python &amp; R">
            <a:extLst>
              <a:ext uri="{FF2B5EF4-FFF2-40B4-BE49-F238E27FC236}">
                <a16:creationId xmlns:a16="http://schemas.microsoft.com/office/drawing/2014/main" id="{39613672-57D3-438D-A763-805B212E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10" y="6415074"/>
            <a:ext cx="983036" cy="88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CB101C-BD73-4BB6-B248-9FAE8E825322}"/>
              </a:ext>
            </a:extLst>
          </p:cNvPr>
          <p:cNvSpPr txBox="1"/>
          <p:nvPr/>
        </p:nvSpPr>
        <p:spPr>
          <a:xfrm>
            <a:off x="7307306" y="8198493"/>
            <a:ext cx="545866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buAutoNum type="arabicPeriod"/>
            </a:pPr>
            <a:r>
              <a:rPr lang="en-SG" sz="2400" dirty="0"/>
              <a:t> </a:t>
            </a:r>
            <a:r>
              <a:rPr lang="en-SG" sz="2400" b="1" dirty="0"/>
              <a:t>Ensemble model 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SG" sz="2400" dirty="0">
                <a:solidFill>
                  <a:srgbClr val="000000"/>
                </a:solidFill>
                <a:latin typeface="Montserrat-Light"/>
              </a:rPr>
              <a:t>S</a:t>
            </a:r>
            <a:r>
              <a:rPr lang="en-SG" sz="2400" i="0" dirty="0">
                <a:solidFill>
                  <a:srgbClr val="000000"/>
                </a:solidFill>
                <a:effectLst/>
                <a:latin typeface="Montserrat-Light"/>
              </a:rPr>
              <a:t>upports </a:t>
            </a:r>
            <a:r>
              <a:rPr lang="en-SG" sz="2400" b="1" i="0" dirty="0">
                <a:solidFill>
                  <a:srgbClr val="000000"/>
                </a:solidFill>
                <a:effectLst/>
                <a:latin typeface="Montserrat-Light"/>
              </a:rPr>
              <a:t>regularization</a:t>
            </a:r>
            <a:endParaRPr lang="en-US" sz="2400" dirty="0"/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sz="2400" i="0" dirty="0">
                <a:solidFill>
                  <a:srgbClr val="000000"/>
                </a:solidFill>
                <a:effectLst/>
                <a:latin typeface="Montserrat-Light"/>
              </a:rPr>
              <a:t> Designed to handle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Montserrat-Light"/>
              </a:rPr>
              <a:t>missing data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Montserrat-Light"/>
              </a:rPr>
              <a:t>Known to w</a:t>
            </a:r>
            <a:r>
              <a:rPr lang="en-US" sz="2400" i="0" dirty="0">
                <a:solidFill>
                  <a:srgbClr val="000000"/>
                </a:solidFill>
                <a:effectLst/>
                <a:latin typeface="Montserrat-Light"/>
              </a:rPr>
              <a:t>ork well in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Montserrat-Light"/>
              </a:rPr>
              <a:t>small dataset</a:t>
            </a:r>
            <a:endParaRPr lang="en-SG" sz="2400" b="1" dirty="0"/>
          </a:p>
        </p:txBody>
      </p:sp>
      <p:pic>
        <p:nvPicPr>
          <p:cNvPr id="31752" name="Picture 8" descr="Logistic Regression – Aridhia DRE Workspaces Knowledge Base">
            <a:extLst>
              <a:ext uri="{FF2B5EF4-FFF2-40B4-BE49-F238E27FC236}">
                <a16:creationId xmlns:a16="http://schemas.microsoft.com/office/drawing/2014/main" id="{CFB0E11F-FFF4-41A6-A121-CD59A16D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58" y="6465957"/>
            <a:ext cx="768751" cy="7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09006-E4F3-45BB-B4BA-51ECCF2F3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90" y="8516417"/>
            <a:ext cx="1133475" cy="695325"/>
          </a:xfrm>
          <a:prstGeom prst="rect">
            <a:avLst/>
          </a:prstGeom>
        </p:spPr>
      </p:pic>
      <p:pic>
        <p:nvPicPr>
          <p:cNvPr id="22" name="Picture 12" descr="Python : Using Matthews correlation coefficient (MCC) as Evaluation Metric  in XGboost - Discoverbits">
            <a:extLst>
              <a:ext uri="{FF2B5EF4-FFF2-40B4-BE49-F238E27FC236}">
                <a16:creationId xmlns:a16="http://schemas.microsoft.com/office/drawing/2014/main" id="{97AB5E0D-8BF8-4B8A-A78F-F6325466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09" y="8707798"/>
            <a:ext cx="1163804" cy="39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Neural - Free computer icons">
            <a:extLst>
              <a:ext uri="{FF2B5EF4-FFF2-40B4-BE49-F238E27FC236}">
                <a16:creationId xmlns:a16="http://schemas.microsoft.com/office/drawing/2014/main" id="{EFA2F24C-47F6-4A20-B175-F51E15D5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68" y="8392217"/>
            <a:ext cx="84296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Please explain Support Vector Machines (SVM) like I am a 5 year old. :  MachineLearning">
            <a:extLst>
              <a:ext uri="{FF2B5EF4-FFF2-40B4-BE49-F238E27FC236}">
                <a16:creationId xmlns:a16="http://schemas.microsoft.com/office/drawing/2014/main" id="{6E08CCFF-AF49-4483-986C-667C0546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99" y="6524937"/>
            <a:ext cx="867720" cy="6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713615-02A4-409C-B253-128316473C09}"/>
              </a:ext>
            </a:extLst>
          </p:cNvPr>
          <p:cNvSpPr txBox="1"/>
          <p:nvPr/>
        </p:nvSpPr>
        <p:spPr>
          <a:xfrm>
            <a:off x="677332" y="3551531"/>
            <a:ext cx="3361268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800"/>
              <a:t>Train model on </a:t>
            </a:r>
            <a:r>
              <a:rPr lang="en-SG" sz="2800" b="1"/>
              <a:t>labelled training data </a:t>
            </a:r>
            <a:endParaRPr lang="en-SG" sz="280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B8B1DEBB-A352-4967-89BF-921D7203FE71}"/>
              </a:ext>
            </a:extLst>
          </p:cNvPr>
          <p:cNvSpPr/>
          <p:nvPr/>
        </p:nvSpPr>
        <p:spPr>
          <a:xfrm rot="16200000">
            <a:off x="4243937" y="3754148"/>
            <a:ext cx="353939" cy="71512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922AF9-DD42-406E-9299-50F21798D4FB}"/>
              </a:ext>
            </a:extLst>
          </p:cNvPr>
          <p:cNvSpPr txBox="1"/>
          <p:nvPr/>
        </p:nvSpPr>
        <p:spPr>
          <a:xfrm>
            <a:off x="4778471" y="3621806"/>
            <a:ext cx="5454010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800"/>
              <a:t> Apply model on </a:t>
            </a:r>
            <a:r>
              <a:rPr lang="en-SG" sz="2800" b="1"/>
              <a:t>unlabelled training data </a:t>
            </a:r>
            <a:r>
              <a:rPr lang="en-SG" sz="2800"/>
              <a:t>to get risk classification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7F6D86C1-E038-41D7-A0C8-B2C7632A7A7F}"/>
              </a:ext>
            </a:extLst>
          </p:cNvPr>
          <p:cNvSpPr/>
          <p:nvPr/>
        </p:nvSpPr>
        <p:spPr>
          <a:xfrm rot="16200000">
            <a:off x="10397836" y="3781514"/>
            <a:ext cx="353939" cy="71512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020A29-57EB-4788-BE47-6A3E01EF4A28}"/>
              </a:ext>
            </a:extLst>
          </p:cNvPr>
          <p:cNvSpPr txBox="1"/>
          <p:nvPr/>
        </p:nvSpPr>
        <p:spPr>
          <a:xfrm>
            <a:off x="10946664" y="3634660"/>
            <a:ext cx="3128674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800"/>
              <a:t> Train model on </a:t>
            </a:r>
            <a:r>
              <a:rPr lang="en-SG" sz="2800" b="1"/>
              <a:t>full training data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C66696A-77C5-41EE-9517-178BAD6975B8}"/>
              </a:ext>
            </a:extLst>
          </p:cNvPr>
          <p:cNvSpPr/>
          <p:nvPr/>
        </p:nvSpPr>
        <p:spPr>
          <a:xfrm rot="16200000">
            <a:off x="14254987" y="3766504"/>
            <a:ext cx="353939" cy="71512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A46223B-5AE9-4DA5-A08C-EE6C6FB029F5}"/>
              </a:ext>
            </a:extLst>
          </p:cNvPr>
          <p:cNvSpPr/>
          <p:nvPr/>
        </p:nvSpPr>
        <p:spPr>
          <a:xfrm>
            <a:off x="677332" y="4849725"/>
            <a:ext cx="16924868" cy="5677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Modelling Approach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AF47D6-491C-431D-9DD0-C7DE252FBDF9}"/>
              </a:ext>
            </a:extLst>
          </p:cNvPr>
          <p:cNvSpPr txBox="1"/>
          <p:nvPr/>
        </p:nvSpPr>
        <p:spPr>
          <a:xfrm>
            <a:off x="14789521" y="3603483"/>
            <a:ext cx="2675468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800"/>
              <a:t> Apply model on </a:t>
            </a:r>
            <a:r>
              <a:rPr lang="en-SG" sz="2800" b="1"/>
              <a:t>test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6513C-BA92-4A79-813E-EDBCF905C671}"/>
              </a:ext>
            </a:extLst>
          </p:cNvPr>
          <p:cNvSpPr txBox="1"/>
          <p:nvPr/>
        </p:nvSpPr>
        <p:spPr>
          <a:xfrm>
            <a:off x="652909" y="7363052"/>
            <a:ext cx="1756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K Nearest Neighbour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5068FE-752C-4FEF-9E0A-E5823FB136E4}"/>
              </a:ext>
            </a:extLst>
          </p:cNvPr>
          <p:cNvSpPr txBox="1"/>
          <p:nvPr/>
        </p:nvSpPr>
        <p:spPr>
          <a:xfrm>
            <a:off x="3582552" y="7430043"/>
            <a:ext cx="2277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Support Vector Machine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6CF0A5-09D6-4539-B769-6C2C3473AA47}"/>
              </a:ext>
            </a:extLst>
          </p:cNvPr>
          <p:cNvSpPr txBox="1"/>
          <p:nvPr/>
        </p:nvSpPr>
        <p:spPr>
          <a:xfrm>
            <a:off x="2136325" y="7423798"/>
            <a:ext cx="1592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Logistic Regression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3A8FFF-DDDB-4199-A181-6151B128D951}"/>
              </a:ext>
            </a:extLst>
          </p:cNvPr>
          <p:cNvSpPr txBox="1"/>
          <p:nvPr/>
        </p:nvSpPr>
        <p:spPr>
          <a:xfrm>
            <a:off x="392140" y="9211742"/>
            <a:ext cx="227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Random Forest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3F0FF6-0053-451A-8BAD-D27C91DC3036}"/>
              </a:ext>
            </a:extLst>
          </p:cNvPr>
          <p:cNvSpPr txBox="1"/>
          <p:nvPr/>
        </p:nvSpPr>
        <p:spPr>
          <a:xfrm>
            <a:off x="2357966" y="9218113"/>
            <a:ext cx="227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err="1"/>
              <a:t>XGBoost</a:t>
            </a:r>
            <a:endParaRPr lang="en-SG" sz="2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42E2CF-9E9D-408A-A8F2-217070CDA486}"/>
              </a:ext>
            </a:extLst>
          </p:cNvPr>
          <p:cNvSpPr txBox="1"/>
          <p:nvPr/>
        </p:nvSpPr>
        <p:spPr>
          <a:xfrm>
            <a:off x="3689487" y="9224484"/>
            <a:ext cx="227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Neural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500F5C-05B9-4BF5-8A41-D7C0B06FD880}"/>
              </a:ext>
            </a:extLst>
          </p:cNvPr>
          <p:cNvSpPr txBox="1"/>
          <p:nvPr/>
        </p:nvSpPr>
        <p:spPr>
          <a:xfrm>
            <a:off x="13128361" y="6327292"/>
            <a:ext cx="4168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SG" sz="2400" dirty="0"/>
              <a:t>Randomized grid search for best performing hyperparameters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784A-1C49-4F65-A2B0-B0CD4C7B3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4955" y="6918542"/>
            <a:ext cx="260985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3B6BB-94F4-4F3F-9BB2-0586C45674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2555" y="7345197"/>
            <a:ext cx="3971925" cy="6762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7A0F9C-0DCC-4C46-8138-FD9042AA8F57}"/>
              </a:ext>
            </a:extLst>
          </p:cNvPr>
          <p:cNvSpPr txBox="1"/>
          <p:nvPr/>
        </p:nvSpPr>
        <p:spPr>
          <a:xfrm>
            <a:off x="13060388" y="7158289"/>
            <a:ext cx="454181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SG" sz="2000" i="1" dirty="0"/>
              <a:t>Gamma | Max Depth | Alpha | Lambda ETA | Min Child Weight | Max Delta Step</a:t>
            </a:r>
          </a:p>
        </p:txBody>
      </p:sp>
    </p:spTree>
    <p:extLst>
      <p:ext uri="{BB962C8B-B14F-4D97-AF65-F5344CB8AC3E}">
        <p14:creationId xmlns:p14="http://schemas.microsoft.com/office/powerpoint/2010/main" val="289594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AABC589-CF17-4F6E-B0A6-DDDDFD708C52}"/>
              </a:ext>
            </a:extLst>
          </p:cNvPr>
          <p:cNvSpPr/>
          <p:nvPr/>
        </p:nvSpPr>
        <p:spPr>
          <a:xfrm>
            <a:off x="-1290674" y="-2355112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F485A-B1B9-4550-9EC9-7D3FA76449D5}"/>
              </a:ext>
            </a:extLst>
          </p:cNvPr>
          <p:cNvSpPr txBox="1"/>
          <p:nvPr/>
        </p:nvSpPr>
        <p:spPr>
          <a:xfrm>
            <a:off x="6324600" y="647700"/>
            <a:ext cx="9144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b="1">
                <a:solidFill>
                  <a:srgbClr val="002060"/>
                </a:solidFill>
                <a:latin typeface="Inter Bold"/>
              </a:rPr>
              <a:t>Interpretation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82E003-49E0-4434-9C2C-2628D2793473}"/>
              </a:ext>
            </a:extLst>
          </p:cNvPr>
          <p:cNvSpPr/>
          <p:nvPr/>
        </p:nvSpPr>
        <p:spPr>
          <a:xfrm>
            <a:off x="972671" y="4695150"/>
            <a:ext cx="2998694" cy="84575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Risk Classification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20A417-0541-4191-808F-E495D42BA5A7}"/>
              </a:ext>
            </a:extLst>
          </p:cNvPr>
          <p:cNvSpPr/>
          <p:nvPr/>
        </p:nvSpPr>
        <p:spPr>
          <a:xfrm>
            <a:off x="4825253" y="6050350"/>
            <a:ext cx="2998694" cy="8785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Model-agnostic Explainability Frameworks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8D6023-DBD4-41F2-9D5E-BC4706FBBC20}"/>
              </a:ext>
            </a:extLst>
          </p:cNvPr>
          <p:cNvCxnSpPr>
            <a:stCxn id="5" idx="3"/>
          </p:cNvCxnSpPr>
          <p:nvPr/>
        </p:nvCxnSpPr>
        <p:spPr>
          <a:xfrm>
            <a:off x="3971365" y="5118025"/>
            <a:ext cx="16674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90E8B3-A2B8-41B2-8698-C9A4E7BB58DA}"/>
              </a:ext>
            </a:extLst>
          </p:cNvPr>
          <p:cNvCxnSpPr/>
          <p:nvPr/>
        </p:nvCxnSpPr>
        <p:spPr>
          <a:xfrm flipV="1">
            <a:off x="7010400" y="3771900"/>
            <a:ext cx="2133600" cy="137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0A93D0-2185-4DC6-9BD7-D0FCFD2D4718}"/>
              </a:ext>
            </a:extLst>
          </p:cNvPr>
          <p:cNvCxnSpPr/>
          <p:nvPr/>
        </p:nvCxnSpPr>
        <p:spPr>
          <a:xfrm>
            <a:off x="7010400" y="5143500"/>
            <a:ext cx="2362200" cy="137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D9D2053F-0929-4E23-8B77-6779DBE69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55085" r="62413" b="2746"/>
          <a:stretch/>
        </p:blipFill>
        <p:spPr bwMode="auto">
          <a:xfrm>
            <a:off x="9372600" y="5993913"/>
            <a:ext cx="1671916" cy="10595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Hub - slundberg/shap: A game theoretic approach to explain the output of  any machine learning model.">
            <a:extLst>
              <a:ext uri="{FF2B5EF4-FFF2-40B4-BE49-F238E27FC236}">
                <a16:creationId xmlns:a16="http://schemas.microsoft.com/office/drawing/2014/main" id="{C01D8067-88CC-48E8-9F29-B53D35857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1" t="-442" r="38911" b="69277"/>
          <a:stretch/>
        </p:blipFill>
        <p:spPr bwMode="auto">
          <a:xfrm>
            <a:off x="9357360" y="3217590"/>
            <a:ext cx="1320053" cy="121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A446ED-2DC3-4D36-A854-7F9B15A48205}"/>
              </a:ext>
            </a:extLst>
          </p:cNvPr>
          <p:cNvSpPr/>
          <p:nvPr/>
        </p:nvSpPr>
        <p:spPr>
          <a:xfrm>
            <a:off x="13406716" y="6098753"/>
            <a:ext cx="4495799" cy="8785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>
                <a:solidFill>
                  <a:schemeClr val="tx1"/>
                </a:solidFill>
              </a:rPr>
              <a:t>Provides </a:t>
            </a:r>
            <a:r>
              <a:rPr lang="en-SG" sz="2800" b="1">
                <a:solidFill>
                  <a:schemeClr val="tx1"/>
                </a:solidFill>
              </a:rPr>
              <a:t>local i</a:t>
            </a:r>
            <a:r>
              <a:rPr lang="en-SG" sz="2800">
                <a:solidFill>
                  <a:schemeClr val="tx1"/>
                </a:solidFill>
              </a:rPr>
              <a:t>nterpretation by analysing the feature importance for an instance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A536A7-83B0-43BD-A69C-9141FB01C337}"/>
              </a:ext>
            </a:extLst>
          </p:cNvPr>
          <p:cNvSpPr/>
          <p:nvPr/>
        </p:nvSpPr>
        <p:spPr>
          <a:xfrm>
            <a:off x="9772406" y="6940496"/>
            <a:ext cx="3859305" cy="8449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SG" sz="2400">
                <a:solidFill>
                  <a:schemeClr val="tx1"/>
                </a:solidFill>
              </a:rPr>
              <a:t>Local Interpretable Model-agnostic Explanations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359B5-614D-432D-A8EA-9BC9DB81DAD3}"/>
              </a:ext>
            </a:extLst>
          </p:cNvPr>
          <p:cNvSpPr txBox="1"/>
          <p:nvPr/>
        </p:nvSpPr>
        <p:spPr>
          <a:xfrm>
            <a:off x="10657689" y="3537895"/>
            <a:ext cx="217169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rgbClr val="002060"/>
                </a:solidFill>
                <a:latin typeface="+mn-lt"/>
              </a:rPr>
              <a:t>SHAP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51EA29-0ABF-46B1-A058-BA91AD767A5E}"/>
              </a:ext>
            </a:extLst>
          </p:cNvPr>
          <p:cNvSpPr/>
          <p:nvPr/>
        </p:nvSpPr>
        <p:spPr>
          <a:xfrm>
            <a:off x="12987799" y="3319905"/>
            <a:ext cx="4636996" cy="8785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>
                <a:solidFill>
                  <a:schemeClr val="tx1"/>
                </a:solidFill>
              </a:rPr>
              <a:t>Utilized to provide </a:t>
            </a:r>
            <a:r>
              <a:rPr lang="en-SG" sz="2800" b="1">
                <a:solidFill>
                  <a:schemeClr val="tx1"/>
                </a:solidFill>
              </a:rPr>
              <a:t>global </a:t>
            </a:r>
            <a:r>
              <a:rPr lang="en-SG" sz="2800">
                <a:solidFill>
                  <a:schemeClr val="tx1"/>
                </a:solidFill>
              </a:rPr>
              <a:t>feature importance</a:t>
            </a:r>
          </a:p>
        </p:txBody>
      </p:sp>
      <p:pic>
        <p:nvPicPr>
          <p:cNvPr id="2" name="Picture 1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7C8AF161-B642-4186-B099-820E67BDD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86" b="96005" l="9630" r="89922">
                        <a14:foregroundMark x1="57671" y1="6443" x2="57671" y2="6443"/>
                        <a14:foregroundMark x1="13998" y1="78222" x2="13998" y2="78222"/>
                        <a14:foregroundMark x1="25756" y1="82474" x2="25756" y2="82474"/>
                        <a14:foregroundMark x1="26764" y1="93299" x2="26764" y2="93299"/>
                        <a14:foregroundMark x1="14894" y1="95361" x2="14894" y2="95361"/>
                        <a14:foregroundMark x1="14894" y1="93814" x2="14894" y2="87371"/>
                        <a14:foregroundMark x1="37626" y1="82474" x2="37626" y2="82474"/>
                        <a14:foregroundMark x1="54983" y1="85696" x2="54983" y2="85696"/>
                        <a14:foregroundMark x1="67189" y1="79253" x2="67189" y2="79253"/>
                        <a14:foregroundMark x1="81299" y1="80928" x2="81299" y2="80928"/>
                        <a14:foregroundMark x1="83203" y1="95361" x2="83203" y2="95361"/>
                        <a14:foregroundMark x1="81747" y1="96005" x2="81747" y2="960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0304" y="4241774"/>
            <a:ext cx="1735144" cy="14653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37B5BC-C0A4-4F5B-AA02-55C5DA99964F}"/>
              </a:ext>
            </a:extLst>
          </p:cNvPr>
          <p:cNvSpPr txBox="1"/>
          <p:nvPr/>
        </p:nvSpPr>
        <p:spPr>
          <a:xfrm>
            <a:off x="10359480" y="4293087"/>
            <a:ext cx="4495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</a:rPr>
              <a:t>Shapley Additive </a:t>
            </a:r>
            <a:r>
              <a:rPr lang="en-US" sz="2400" dirty="0"/>
              <a:t>Exp</a:t>
            </a:r>
            <a:r>
              <a:rPr lang="en-US" sz="2400" dirty="0">
                <a:latin typeface="+mn-lt"/>
              </a:rPr>
              <a:t>lanations </a:t>
            </a:r>
            <a:endParaRPr lang="en-SG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53405-BE0E-4954-A2B7-0569B31367C7}"/>
              </a:ext>
            </a:extLst>
          </p:cNvPr>
          <p:cNvSpPr txBox="1"/>
          <p:nvPr/>
        </p:nvSpPr>
        <p:spPr>
          <a:xfrm>
            <a:off x="11217965" y="6228015"/>
            <a:ext cx="217169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  <a:latin typeface="Segoe UI Light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rgbClr val="002060"/>
                </a:solidFill>
                <a:latin typeface="+mn-lt"/>
              </a:rPr>
              <a:t>LIME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917BD-8DDE-4FD9-A68F-D0294E571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4755273"/>
            <a:ext cx="5948005" cy="7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7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AABC589-CF17-4F6E-B0A6-DDDDFD708C52}"/>
              </a:ext>
            </a:extLst>
          </p:cNvPr>
          <p:cNvSpPr/>
          <p:nvPr/>
        </p:nvSpPr>
        <p:spPr>
          <a:xfrm>
            <a:off x="-1290674" y="-2355112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F485A-B1B9-4550-9EC9-7D3FA76449D5}"/>
              </a:ext>
            </a:extLst>
          </p:cNvPr>
          <p:cNvSpPr txBox="1"/>
          <p:nvPr/>
        </p:nvSpPr>
        <p:spPr>
          <a:xfrm>
            <a:off x="5402351" y="624827"/>
            <a:ext cx="9144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b="1">
                <a:solidFill>
                  <a:srgbClr val="002060"/>
                </a:solidFill>
                <a:latin typeface="Inter Bold"/>
              </a:rPr>
              <a:t>Global Interpretation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13595-9F8F-47FF-94BA-68A736CAA23E}"/>
              </a:ext>
            </a:extLst>
          </p:cNvPr>
          <p:cNvSpPr txBox="1"/>
          <p:nvPr/>
        </p:nvSpPr>
        <p:spPr>
          <a:xfrm>
            <a:off x="2924736" y="2750720"/>
            <a:ext cx="11969002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2800" b="1">
                <a:solidFill>
                  <a:srgbClr val="002060"/>
                </a:solidFill>
              </a:rPr>
              <a:t>How to understand the different features influencing a particular risk category?</a:t>
            </a:r>
            <a:endParaRPr lang="en-SG" sz="2800" b="1">
              <a:solidFill>
                <a:srgbClr val="002060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1095EE-1B4C-4034-B899-2139BEB206DD}"/>
              </a:ext>
            </a:extLst>
          </p:cNvPr>
          <p:cNvSpPr/>
          <p:nvPr/>
        </p:nvSpPr>
        <p:spPr>
          <a:xfrm>
            <a:off x="609600" y="4011747"/>
            <a:ext cx="32385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Global feature importance for each class</a:t>
            </a:r>
          </a:p>
          <a:p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Compares the impact of different features on the categorization of the entity in one of the 4 risk class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4C03B39-5423-449A-87E4-7F3D46E4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75852"/>
            <a:ext cx="7035053" cy="6623989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417D1D84-86D0-49EA-9B3E-B4456C07611C}"/>
              </a:ext>
            </a:extLst>
          </p:cNvPr>
          <p:cNvSpPr/>
          <p:nvPr/>
        </p:nvSpPr>
        <p:spPr>
          <a:xfrm>
            <a:off x="3695700" y="3563258"/>
            <a:ext cx="762000" cy="6163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GitHub - slundberg/shap: A game theoretic approach to explain the output of  any machine learning model.">
            <a:extLst>
              <a:ext uri="{FF2B5EF4-FFF2-40B4-BE49-F238E27FC236}">
                <a16:creationId xmlns:a16="http://schemas.microsoft.com/office/drawing/2014/main" id="{41895A07-1FA0-4853-AF10-15AE19614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1" t="-442" r="38911" b="57127"/>
          <a:stretch/>
        </p:blipFill>
        <p:spPr bwMode="auto">
          <a:xfrm>
            <a:off x="11746716" y="3470171"/>
            <a:ext cx="812126" cy="103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Free Vector | Illustration of global icon">
            <a:extLst>
              <a:ext uri="{FF2B5EF4-FFF2-40B4-BE49-F238E27FC236}">
                <a16:creationId xmlns:a16="http://schemas.microsoft.com/office/drawing/2014/main" id="{A29F1822-CE45-4FB1-9ED7-863C3F4A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556" y1="33929" x2="51556" y2="33929"/>
                        <a14:foregroundMark x1="49333" y1="24107" x2="49333" y2="24107"/>
                        <a14:foregroundMark x1="51556" y1="25446" x2="51556" y2="25446"/>
                        <a14:foregroundMark x1="56444" y1="22321" x2="43556" y2="254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350580"/>
            <a:ext cx="1706651" cy="169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6E466F-FFE8-4D9F-AC3D-FD3D759BA7A1}"/>
              </a:ext>
            </a:extLst>
          </p:cNvPr>
          <p:cNvSpPr/>
          <p:nvPr/>
        </p:nvSpPr>
        <p:spPr>
          <a:xfrm>
            <a:off x="5199842" y="4787069"/>
            <a:ext cx="5163358" cy="356431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394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AABC589-CF17-4F6E-B0A6-DDDDFD708C52}"/>
              </a:ext>
            </a:extLst>
          </p:cNvPr>
          <p:cNvSpPr/>
          <p:nvPr/>
        </p:nvSpPr>
        <p:spPr>
          <a:xfrm>
            <a:off x="-1290674" y="-2355112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F485A-B1B9-4550-9EC9-7D3FA76449D5}"/>
              </a:ext>
            </a:extLst>
          </p:cNvPr>
          <p:cNvSpPr txBox="1"/>
          <p:nvPr/>
        </p:nvSpPr>
        <p:spPr>
          <a:xfrm>
            <a:off x="5486400" y="647700"/>
            <a:ext cx="9144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b="1">
                <a:solidFill>
                  <a:srgbClr val="002060"/>
                </a:solidFill>
                <a:latin typeface="Inter Bold"/>
              </a:rPr>
              <a:t>Local Interpretation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13595-9F8F-47FF-94BA-68A736CAA23E}"/>
              </a:ext>
            </a:extLst>
          </p:cNvPr>
          <p:cNvSpPr txBox="1"/>
          <p:nvPr/>
        </p:nvSpPr>
        <p:spPr>
          <a:xfrm>
            <a:off x="2138326" y="2678608"/>
            <a:ext cx="13639800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800" b="1">
                <a:solidFill>
                  <a:srgbClr val="002060"/>
                </a:solidFill>
              </a:rPr>
              <a:t>How to understand the different features impacting the risk classification of a company?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1095EE-1B4C-4034-B899-2139BEB206DD}"/>
              </a:ext>
            </a:extLst>
          </p:cNvPr>
          <p:cNvSpPr/>
          <p:nvPr/>
        </p:nvSpPr>
        <p:spPr>
          <a:xfrm>
            <a:off x="13792200" y="4229100"/>
            <a:ext cx="3505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Local feature importance for a particular instance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Helps to understand the features that impact the risk classification of a company</a:t>
            </a:r>
          </a:p>
        </p:txBody>
      </p:sp>
      <p:pic>
        <p:nvPicPr>
          <p:cNvPr id="36866" name="Picture 2" descr="Local - Free maps and location icons">
            <a:extLst>
              <a:ext uri="{FF2B5EF4-FFF2-40B4-BE49-F238E27FC236}">
                <a16:creationId xmlns:a16="http://schemas.microsoft.com/office/drawing/2014/main" id="{8A0BA11D-1E59-4ACF-8F86-979ADDAD0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333" y1="78667" x2="29333" y2="78667"/>
                        <a14:foregroundMark x1="29333" y1="78222" x2="32000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6700"/>
            <a:ext cx="1698583" cy="16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9FD4E-E345-440B-A703-53483E18FF5B}"/>
              </a:ext>
            </a:extLst>
          </p:cNvPr>
          <p:cNvSpPr/>
          <p:nvPr/>
        </p:nvSpPr>
        <p:spPr>
          <a:xfrm>
            <a:off x="990600" y="3556459"/>
            <a:ext cx="350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Entity: 24676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94958-3123-4F21-8A2B-7249D4FE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956569"/>
            <a:ext cx="12563324" cy="45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3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11D08FD-6D95-4ED1-957E-3DDD6991C667}"/>
              </a:ext>
            </a:extLst>
          </p:cNvPr>
          <p:cNvSpPr/>
          <p:nvPr/>
        </p:nvSpPr>
        <p:spPr>
          <a:xfrm>
            <a:off x="-228600" y="-2454801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 descr="Test Data Architecture - and the trends affecting it">
            <a:extLst>
              <a:ext uri="{FF2B5EF4-FFF2-40B4-BE49-F238E27FC236}">
                <a16:creationId xmlns:a16="http://schemas.microsoft.com/office/drawing/2014/main" id="{5AC99A4A-E1DE-417D-9A9C-6C29FDF70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6" b="98990" l="1969" r="92520">
                        <a14:foregroundMark x1="11417" y1="44949" x2="2362" y2="53030"/>
                        <a14:foregroundMark x1="3937" y1="53030" x2="5906" y2="48990"/>
                        <a14:foregroundMark x1="5118" y1="45960" x2="6299" y2="55051"/>
                        <a14:foregroundMark x1="17323" y1="83838" x2="17323" y2="83838"/>
                        <a14:foregroundMark x1="18504" y1="83838" x2="16142" y2="80303"/>
                        <a14:foregroundMark x1="39370" y1="86364" x2="46063" y2="98990"/>
                        <a14:foregroundMark x1="46063" y1="98990" x2="46063" y2="98990"/>
                        <a14:foregroundMark x1="50394" y1="79293" x2="46457" y2="91414"/>
                        <a14:foregroundMark x1="60236" y1="80303" x2="46063" y2="93434"/>
                        <a14:foregroundMark x1="46063" y1="93434" x2="46063" y2="93434"/>
                        <a14:foregroundMark x1="81890" y1="79798" x2="84646" y2="90404"/>
                        <a14:foregroundMark x1="83071" y1="77778" x2="83071" y2="77778"/>
                        <a14:foregroundMark x1="92520" y1="85354" x2="92520" y2="85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00" y="-1346802"/>
            <a:ext cx="4419599" cy="344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20105-5D1B-468F-AC0F-76F9E2150F57}"/>
              </a:ext>
            </a:extLst>
          </p:cNvPr>
          <p:cNvSpPr txBox="1"/>
          <p:nvPr/>
        </p:nvSpPr>
        <p:spPr>
          <a:xfrm>
            <a:off x="5943600" y="753280"/>
            <a:ext cx="9144000" cy="11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5400" b="1">
                <a:solidFill>
                  <a:srgbClr val="002060"/>
                </a:solidFill>
                <a:latin typeface="Inter Bold"/>
              </a:rPr>
              <a:t>System Architecture</a:t>
            </a:r>
          </a:p>
        </p:txBody>
      </p:sp>
      <p:pic>
        <p:nvPicPr>
          <p:cNvPr id="12" name="Picture 2" descr="男子男头像套装人形图标Man Male Avatar Suit Person Icon素材- Canva可画">
            <a:extLst>
              <a:ext uri="{FF2B5EF4-FFF2-40B4-BE49-F238E27FC236}">
                <a16:creationId xmlns:a16="http://schemas.microsoft.com/office/drawing/2014/main" id="{DEB0A3BA-AD61-4F22-9173-38E0C556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95" b="98252" l="3977" r="96023">
                        <a14:foregroundMark x1="25568" y1="61888" x2="63636" y2="94755"/>
                        <a14:foregroundMark x1="23295" y1="71329" x2="53409" y2="96503"/>
                        <a14:foregroundMark x1="53409" y1="96503" x2="54545" y2="96853"/>
                        <a14:foregroundMark x1="65909" y1="72028" x2="77841" y2="68182"/>
                        <a14:foregroundMark x1="72727" y1="59790" x2="67045" y2="94755"/>
                        <a14:foregroundMark x1="80114" y1="71329" x2="90909" y2="91958"/>
                        <a14:foregroundMark x1="90909" y1="91958" x2="96023" y2="96154"/>
                        <a14:foregroundMark x1="90341" y1="98951" x2="90341" y2="98951"/>
                        <a14:foregroundMark x1="27841" y1="92657" x2="27841" y2="92657"/>
                        <a14:foregroundMark x1="7955" y1="81119" x2="7955" y2="81119"/>
                        <a14:foregroundMark x1="12500" y1="76923" x2="6818" y2="95455"/>
                        <a14:foregroundMark x1="47727" y1="62587" x2="50000" y2="69580"/>
                        <a14:foregroundMark x1="46591" y1="55594" x2="55682" y2="81119"/>
                        <a14:foregroundMark x1="51136" y1="61888" x2="53409" y2="77622"/>
                        <a14:foregroundMark x1="31250" y1="84615" x2="31250" y2="96853"/>
                        <a14:foregroundMark x1="9091" y1="96853" x2="9091" y2="98951"/>
                        <a14:foregroundMark x1="22159" y1="67483" x2="4545" y2="86014"/>
                        <a14:foregroundMark x1="4545" y1="86014" x2="4545" y2="98252"/>
                        <a14:foregroundMark x1="22159" y1="22028" x2="52841" y2="4895"/>
                        <a14:foregroundMark x1="52841" y1="4895" x2="74432" y2="1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67" y="4153748"/>
            <a:ext cx="4572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overnment buildings - Free buildings icons">
            <a:extLst>
              <a:ext uri="{FF2B5EF4-FFF2-40B4-BE49-F238E27FC236}">
                <a16:creationId xmlns:a16="http://schemas.microsoft.com/office/drawing/2014/main" id="{7BD17B95-81D8-4216-86D7-AD83F0D9C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11" b="98667" l="9778" r="89778">
                        <a14:foregroundMark x1="40000" y1="99111" x2="40000" y2="99111"/>
                        <a14:foregroundMark x1="54222" y1="10222" x2="54222" y2="10222"/>
                        <a14:foregroundMark x1="60000" y1="10222" x2="60000" y2="10222"/>
                        <a14:foregroundMark x1="59556" y1="7556" x2="59556" y2="7556"/>
                        <a14:foregroundMark x1="47556" y1="13778" x2="47556" y2="13778"/>
                        <a14:foregroundMark x1="49333" y1="20444" x2="48889" y2="29778"/>
                        <a14:foregroundMark x1="48000" y1="20889" x2="47556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21" y="4103379"/>
            <a:ext cx="781512" cy="7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gency company icon | Pre-Designed Illustrator Graphics ~ Creative Market">
            <a:extLst>
              <a:ext uri="{FF2B5EF4-FFF2-40B4-BE49-F238E27FC236}">
                <a16:creationId xmlns:a16="http://schemas.microsoft.com/office/drawing/2014/main" id="{E291C1A1-63B6-4F28-A62B-F233F8EB0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364" y1="10383" x2="44364" y2="10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10" y="6298837"/>
            <a:ext cx="1346318" cy="89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04E732-CE77-40B7-B78F-00AE125C7688}"/>
              </a:ext>
            </a:extLst>
          </p:cNvPr>
          <p:cNvSpPr txBox="1"/>
          <p:nvPr/>
        </p:nvSpPr>
        <p:spPr>
          <a:xfrm>
            <a:off x="759612" y="4440802"/>
            <a:ext cx="7696200" cy="102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000" b="1">
                <a:latin typeface="Inter Bold"/>
              </a:rPr>
              <a:t>Individuals | Regulators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61F73E5-3F7B-475A-BC54-49D91B2A40FF}"/>
              </a:ext>
            </a:extLst>
          </p:cNvPr>
          <p:cNvSpPr/>
          <p:nvPr/>
        </p:nvSpPr>
        <p:spPr>
          <a:xfrm>
            <a:off x="265210" y="2569951"/>
            <a:ext cx="8462044" cy="2791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rgbClr val="002060"/>
                </a:solidFill>
              </a:rPr>
              <a:t>Front End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DCDC5B-2F0E-40B2-A7A6-EF8A0B09628E}"/>
              </a:ext>
            </a:extLst>
          </p:cNvPr>
          <p:cNvSpPr/>
          <p:nvPr/>
        </p:nvSpPr>
        <p:spPr>
          <a:xfrm>
            <a:off x="8980632" y="2552934"/>
            <a:ext cx="8547721" cy="2976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Back 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315B5-C5C4-4219-A5C5-7E10AA89FC3C}"/>
              </a:ext>
            </a:extLst>
          </p:cNvPr>
          <p:cNvSpPr/>
          <p:nvPr/>
        </p:nvSpPr>
        <p:spPr>
          <a:xfrm>
            <a:off x="6143504" y="3215254"/>
            <a:ext cx="311086" cy="5977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sz="2400" b="1">
                <a:solidFill>
                  <a:srgbClr val="002060"/>
                </a:solidFill>
              </a:rPr>
              <a:t>Cache Layers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4CB230-6074-4B7C-B70C-07346CE80AFE}"/>
              </a:ext>
            </a:extLst>
          </p:cNvPr>
          <p:cNvSpPr/>
          <p:nvPr/>
        </p:nvSpPr>
        <p:spPr>
          <a:xfrm>
            <a:off x="6598924" y="3202370"/>
            <a:ext cx="1847216" cy="5977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ED6937-DD40-4FB1-A2C9-AEDB99F505ED}"/>
              </a:ext>
            </a:extLst>
          </p:cNvPr>
          <p:cNvCxnSpPr>
            <a:cxnSpLocks/>
          </p:cNvCxnSpPr>
          <p:nvPr/>
        </p:nvCxnSpPr>
        <p:spPr>
          <a:xfrm flipH="1">
            <a:off x="8759293" y="2875905"/>
            <a:ext cx="99498" cy="756883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C5A28FD-DF8B-43CC-8949-9615F516163E}"/>
              </a:ext>
            </a:extLst>
          </p:cNvPr>
          <p:cNvSpPr/>
          <p:nvPr/>
        </p:nvSpPr>
        <p:spPr>
          <a:xfrm>
            <a:off x="3113419" y="3048878"/>
            <a:ext cx="2713884" cy="4488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>
                <a:solidFill>
                  <a:schemeClr val="bg1"/>
                </a:solidFill>
              </a:rPr>
              <a:t>Legacy Integration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AA46C9-31DF-4463-981E-83DB8DA7EF48}"/>
              </a:ext>
            </a:extLst>
          </p:cNvPr>
          <p:cNvSpPr/>
          <p:nvPr/>
        </p:nvSpPr>
        <p:spPr>
          <a:xfrm>
            <a:off x="3207679" y="9644189"/>
            <a:ext cx="2713884" cy="4488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314E25-66AF-41F0-B82C-D606511614B3}"/>
              </a:ext>
            </a:extLst>
          </p:cNvPr>
          <p:cNvSpPr/>
          <p:nvPr/>
        </p:nvSpPr>
        <p:spPr>
          <a:xfrm>
            <a:off x="6128339" y="3270951"/>
            <a:ext cx="2713884" cy="44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>
                <a:solidFill>
                  <a:srgbClr val="002060"/>
                </a:solidFill>
              </a:rPr>
              <a:t>Web Server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4DEB01-5AE1-4E11-9CF3-D60C71501D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86" b="96005" l="9630" r="89922">
                        <a14:foregroundMark x1="57671" y1="6443" x2="57671" y2="6443"/>
                        <a14:foregroundMark x1="13998" y1="78222" x2="13998" y2="78222"/>
                        <a14:foregroundMark x1="25756" y1="82474" x2="25756" y2="82474"/>
                        <a14:foregroundMark x1="26764" y1="93299" x2="26764" y2="93299"/>
                        <a14:foregroundMark x1="14894" y1="95361" x2="14894" y2="95361"/>
                        <a14:foregroundMark x1="14894" y1="93814" x2="14894" y2="87371"/>
                        <a14:foregroundMark x1="37626" y1="82474" x2="37626" y2="82474"/>
                        <a14:foregroundMark x1="54983" y1="85696" x2="54983" y2="85696"/>
                        <a14:foregroundMark x1="67189" y1="79253" x2="67189" y2="79253"/>
                        <a14:foregroundMark x1="81299" y1="80928" x2="81299" y2="80928"/>
                        <a14:foregroundMark x1="83203" y1="95361" x2="83203" y2="95361"/>
                        <a14:foregroundMark x1="81747" y1="96005" x2="81747" y2="960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2061" y="7973328"/>
            <a:ext cx="1232842" cy="10411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2C06DF1-1078-4344-B9BE-8CB70AD6B4A3}"/>
              </a:ext>
            </a:extLst>
          </p:cNvPr>
          <p:cNvSpPr txBox="1"/>
          <p:nvPr/>
        </p:nvSpPr>
        <p:spPr>
          <a:xfrm>
            <a:off x="913241" y="8447950"/>
            <a:ext cx="4260376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000" b="1">
                <a:latin typeface="Inter Bold"/>
              </a:rPr>
              <a:t>Platform Managers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06DE7E-00E3-41FA-ABBB-C82FA200F258}"/>
              </a:ext>
            </a:extLst>
          </p:cNvPr>
          <p:cNvSpPr txBox="1"/>
          <p:nvPr/>
        </p:nvSpPr>
        <p:spPr>
          <a:xfrm>
            <a:off x="3673359" y="4023975"/>
            <a:ext cx="1868705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000">
                <a:latin typeface="Inter Bold"/>
              </a:rPr>
              <a:t>View insights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67A8D7-3BEE-4E4C-8A54-D42F8FB57889}"/>
              </a:ext>
            </a:extLst>
          </p:cNvPr>
          <p:cNvSpPr txBox="1"/>
          <p:nvPr/>
        </p:nvSpPr>
        <p:spPr>
          <a:xfrm>
            <a:off x="3344330" y="6483581"/>
            <a:ext cx="2662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Inter Bold"/>
              </a:rPr>
              <a:t>Contribute data and View Insights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164188C-8104-4E19-B4F7-95BE8F5D48CD}"/>
              </a:ext>
            </a:extLst>
          </p:cNvPr>
          <p:cNvCxnSpPr>
            <a:cxnSpLocks/>
          </p:cNvCxnSpPr>
          <p:nvPr/>
        </p:nvCxnSpPr>
        <p:spPr>
          <a:xfrm>
            <a:off x="3519451" y="6438042"/>
            <a:ext cx="226679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4A63C43-4667-4AA9-88E2-DDB249F86C11}"/>
              </a:ext>
            </a:extLst>
          </p:cNvPr>
          <p:cNvCxnSpPr>
            <a:cxnSpLocks/>
          </p:cNvCxnSpPr>
          <p:nvPr/>
        </p:nvCxnSpPr>
        <p:spPr>
          <a:xfrm flipH="1">
            <a:off x="3452492" y="7248775"/>
            <a:ext cx="220682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3DD67C2-B061-45F3-AB14-DFD4A3F15D73}"/>
              </a:ext>
            </a:extLst>
          </p:cNvPr>
          <p:cNvSpPr txBox="1"/>
          <p:nvPr/>
        </p:nvSpPr>
        <p:spPr>
          <a:xfrm>
            <a:off x="3395535" y="8410085"/>
            <a:ext cx="3131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Inter Bold"/>
              </a:rPr>
              <a:t>Monitor and maintain platform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B11FA0E-C6BA-4C6B-9AD2-61256B01FD5D}"/>
              </a:ext>
            </a:extLst>
          </p:cNvPr>
          <p:cNvCxnSpPr>
            <a:cxnSpLocks/>
          </p:cNvCxnSpPr>
          <p:nvPr/>
        </p:nvCxnSpPr>
        <p:spPr>
          <a:xfrm>
            <a:off x="3395535" y="8364546"/>
            <a:ext cx="2441911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5D1419-F7E0-47C6-A1FB-ED3044D3CA80}"/>
              </a:ext>
            </a:extLst>
          </p:cNvPr>
          <p:cNvCxnSpPr>
            <a:cxnSpLocks/>
          </p:cNvCxnSpPr>
          <p:nvPr/>
        </p:nvCxnSpPr>
        <p:spPr>
          <a:xfrm flipH="1">
            <a:off x="3326749" y="9117971"/>
            <a:ext cx="245949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A86BAB1-B120-4F8F-9E19-7CFF902B1526}"/>
              </a:ext>
            </a:extLst>
          </p:cNvPr>
          <p:cNvCxnSpPr>
            <a:cxnSpLocks/>
          </p:cNvCxnSpPr>
          <p:nvPr/>
        </p:nvCxnSpPr>
        <p:spPr>
          <a:xfrm>
            <a:off x="3654773" y="4623917"/>
            <a:ext cx="226679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F76570-FF12-4520-BAED-6D8D1BE340CD}"/>
              </a:ext>
            </a:extLst>
          </p:cNvPr>
          <p:cNvCxnSpPr>
            <a:cxnSpLocks/>
          </p:cNvCxnSpPr>
          <p:nvPr/>
        </p:nvCxnSpPr>
        <p:spPr>
          <a:xfrm flipH="1">
            <a:off x="3654773" y="5110432"/>
            <a:ext cx="220682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Connector: Elbow 7177">
            <a:extLst>
              <a:ext uri="{FF2B5EF4-FFF2-40B4-BE49-F238E27FC236}">
                <a16:creationId xmlns:a16="http://schemas.microsoft.com/office/drawing/2014/main" id="{ED4F3799-18F5-48C7-AF6E-65C02C1F1E4C}"/>
              </a:ext>
            </a:extLst>
          </p:cNvPr>
          <p:cNvCxnSpPr>
            <a:cxnSpLocks/>
            <a:stCxn id="4" idx="2"/>
            <a:endCxn id="36" idx="3"/>
          </p:cNvCxnSpPr>
          <p:nvPr/>
        </p:nvCxnSpPr>
        <p:spPr>
          <a:xfrm rot="5400000">
            <a:off x="5772269" y="9341851"/>
            <a:ext cx="676072" cy="377484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9FC66D0-DB23-4904-9A39-6486CB8117A0}"/>
              </a:ext>
            </a:extLst>
          </p:cNvPr>
          <p:cNvSpPr txBox="1"/>
          <p:nvPr/>
        </p:nvSpPr>
        <p:spPr>
          <a:xfrm>
            <a:off x="6682851" y="6459400"/>
            <a:ext cx="1651568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Inter Bold"/>
              </a:rPr>
              <a:t>Platform Visualization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E6C9484-8D34-4008-B88C-CE5E1DFD6F3F}"/>
              </a:ext>
            </a:extLst>
          </p:cNvPr>
          <p:cNvSpPr/>
          <p:nvPr/>
        </p:nvSpPr>
        <p:spPr>
          <a:xfrm>
            <a:off x="9112916" y="3215254"/>
            <a:ext cx="311086" cy="5977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sz="2400" b="1">
                <a:solidFill>
                  <a:srgbClr val="002060"/>
                </a:solidFill>
              </a:rPr>
              <a:t>API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53D1A17-43AB-494A-88B7-5BA92B854DE9}"/>
              </a:ext>
            </a:extLst>
          </p:cNvPr>
          <p:cNvSpPr/>
          <p:nvPr/>
        </p:nvSpPr>
        <p:spPr>
          <a:xfrm>
            <a:off x="9581649" y="3202370"/>
            <a:ext cx="1847216" cy="5977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DEA237B-1A3E-4B52-9B5E-64272B265DF1}"/>
              </a:ext>
            </a:extLst>
          </p:cNvPr>
          <p:cNvCxnSpPr>
            <a:cxnSpLocks/>
          </p:cNvCxnSpPr>
          <p:nvPr/>
        </p:nvCxnSpPr>
        <p:spPr>
          <a:xfrm flipH="1">
            <a:off x="8330151" y="8435141"/>
            <a:ext cx="852791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722C79E-58CF-45F8-9F4A-52505907AC2A}"/>
              </a:ext>
            </a:extLst>
          </p:cNvPr>
          <p:cNvSpPr txBox="1"/>
          <p:nvPr/>
        </p:nvSpPr>
        <p:spPr>
          <a:xfrm>
            <a:off x="8172431" y="7412107"/>
            <a:ext cx="3131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Inter Bold"/>
              </a:rPr>
              <a:t>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8450022-3223-4CF5-9DC4-44ED54DC4811}"/>
              </a:ext>
            </a:extLst>
          </p:cNvPr>
          <p:cNvSpPr txBox="1"/>
          <p:nvPr/>
        </p:nvSpPr>
        <p:spPr>
          <a:xfrm>
            <a:off x="8120755" y="8426250"/>
            <a:ext cx="3131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Inter Bold"/>
              </a:rPr>
              <a:t>Response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76D2696-8144-4DAF-9BF6-44911043683F}"/>
              </a:ext>
            </a:extLst>
          </p:cNvPr>
          <p:cNvCxnSpPr>
            <a:cxnSpLocks/>
          </p:cNvCxnSpPr>
          <p:nvPr/>
        </p:nvCxnSpPr>
        <p:spPr>
          <a:xfrm>
            <a:off x="8287219" y="7803775"/>
            <a:ext cx="95330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E43F3E6-90C7-4BB4-B9C1-8EC3E9D40531}"/>
              </a:ext>
            </a:extLst>
          </p:cNvPr>
          <p:cNvSpPr/>
          <p:nvPr/>
        </p:nvSpPr>
        <p:spPr>
          <a:xfrm>
            <a:off x="9193310" y="3374049"/>
            <a:ext cx="2713884" cy="44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>
                <a:solidFill>
                  <a:srgbClr val="002060"/>
                </a:solidFill>
              </a:rPr>
              <a:t>FINNUS System</a:t>
            </a:r>
          </a:p>
          <a:p>
            <a:pPr algn="ctr"/>
            <a:r>
              <a:rPr lang="en-SG" sz="2000">
                <a:solidFill>
                  <a:schemeClr val="tx1"/>
                </a:solidFill>
              </a:rPr>
              <a:t>Modular Design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929400E-C59B-41F0-88EB-C3F8423AABC1}"/>
              </a:ext>
            </a:extLst>
          </p:cNvPr>
          <p:cNvSpPr/>
          <p:nvPr/>
        </p:nvSpPr>
        <p:spPr>
          <a:xfrm>
            <a:off x="12064841" y="2984016"/>
            <a:ext cx="2713884" cy="4488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>
                <a:solidFill>
                  <a:schemeClr val="bg1"/>
                </a:solidFill>
              </a:rPr>
              <a:t>Modifiability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7F4AFC91-31F4-4110-BBA8-6E9CEA1DAD52}"/>
              </a:ext>
            </a:extLst>
          </p:cNvPr>
          <p:cNvCxnSpPr>
            <a:cxnSpLocks/>
          </p:cNvCxnSpPr>
          <p:nvPr/>
        </p:nvCxnSpPr>
        <p:spPr>
          <a:xfrm flipV="1">
            <a:off x="10550252" y="3066584"/>
            <a:ext cx="1580788" cy="172226"/>
          </a:xfrm>
          <a:prstGeom prst="bentConnector3">
            <a:avLst>
              <a:gd name="adj1" fmla="val -1096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1E56DB3-1D84-4C2C-BACB-58BA774A263B}"/>
              </a:ext>
            </a:extLst>
          </p:cNvPr>
          <p:cNvSpPr txBox="1"/>
          <p:nvPr/>
        </p:nvSpPr>
        <p:spPr>
          <a:xfrm>
            <a:off x="9646445" y="6500561"/>
            <a:ext cx="1717623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Inter Bold"/>
              </a:rPr>
              <a:t>Model Risk classification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C48EFA-CE46-4BCA-A68C-F854F3EB00EA}"/>
              </a:ext>
            </a:extLst>
          </p:cNvPr>
          <p:cNvSpPr txBox="1"/>
          <p:nvPr/>
        </p:nvSpPr>
        <p:spPr>
          <a:xfrm>
            <a:off x="6663343" y="5345882"/>
            <a:ext cx="1651568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Inter Bold"/>
              </a:rPr>
              <a:t>Platform Manager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D172FC0-BF48-47C6-B58E-53F23040921E}"/>
              </a:ext>
            </a:extLst>
          </p:cNvPr>
          <p:cNvSpPr txBox="1"/>
          <p:nvPr/>
        </p:nvSpPr>
        <p:spPr>
          <a:xfrm>
            <a:off x="6650357" y="4235265"/>
            <a:ext cx="1651568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Inter Bold"/>
              </a:rPr>
              <a:t>Platform Users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4347D8-24C3-428A-93F5-6C2ED153F92D}"/>
              </a:ext>
            </a:extLst>
          </p:cNvPr>
          <p:cNvSpPr txBox="1"/>
          <p:nvPr/>
        </p:nvSpPr>
        <p:spPr>
          <a:xfrm>
            <a:off x="9665834" y="5483135"/>
            <a:ext cx="1717623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Inter Bold"/>
              </a:rPr>
              <a:t>Data Uploaded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3DACDD-CE24-4C9C-AB07-6DF65E7047A1}"/>
              </a:ext>
            </a:extLst>
          </p:cNvPr>
          <p:cNvSpPr txBox="1"/>
          <p:nvPr/>
        </p:nvSpPr>
        <p:spPr>
          <a:xfrm>
            <a:off x="9669865" y="4211468"/>
            <a:ext cx="1717623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>
                <a:latin typeface="Inter Bold"/>
              </a:rPr>
              <a:t>Social Media and News Sentiments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CA58C9D-419D-426C-B716-1F206527E38C}"/>
              </a:ext>
            </a:extLst>
          </p:cNvPr>
          <p:cNvCxnSpPr>
            <a:cxnSpLocks/>
            <a:endCxn id="35" idx="1"/>
          </p:cNvCxnSpPr>
          <p:nvPr/>
        </p:nvCxnSpPr>
        <p:spPr>
          <a:xfrm rot="5400000" flipH="1" flipV="1">
            <a:off x="2538366" y="3488686"/>
            <a:ext cx="790420" cy="359685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328E51E4-5310-4994-A000-F604E8510C62}"/>
              </a:ext>
            </a:extLst>
          </p:cNvPr>
          <p:cNvSpPr txBox="1"/>
          <p:nvPr/>
        </p:nvSpPr>
        <p:spPr>
          <a:xfrm>
            <a:off x="1459747" y="6513849"/>
            <a:ext cx="1593674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000" b="1">
                <a:latin typeface="Inter Bold"/>
              </a:rPr>
              <a:t>Corporates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2DC9D5E-47C6-49BA-8F77-35FB345AF82B}"/>
              </a:ext>
            </a:extLst>
          </p:cNvPr>
          <p:cNvSpPr/>
          <p:nvPr/>
        </p:nvSpPr>
        <p:spPr>
          <a:xfrm rot="10800000" flipH="1" flipV="1">
            <a:off x="9131637" y="9277577"/>
            <a:ext cx="3948302" cy="4695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SG" sz="2400" b="1">
                <a:solidFill>
                  <a:srgbClr val="002060"/>
                </a:solidFill>
              </a:rPr>
              <a:t>Load Balancers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E444F19-3254-4C17-A9B7-76835ED1FE8C}"/>
              </a:ext>
            </a:extLst>
          </p:cNvPr>
          <p:cNvSpPr/>
          <p:nvPr/>
        </p:nvSpPr>
        <p:spPr>
          <a:xfrm>
            <a:off x="11955542" y="7469750"/>
            <a:ext cx="2219522" cy="7495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>
                <a:solidFill>
                  <a:schemeClr val="bg1"/>
                </a:solidFill>
              </a:rPr>
              <a:t>Reliability and Scalability</a:t>
            </a:r>
          </a:p>
        </p:txBody>
      </p: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C18BBBA0-63AD-44B9-B3AD-EEA893056BF7}"/>
              </a:ext>
            </a:extLst>
          </p:cNvPr>
          <p:cNvCxnSpPr>
            <a:cxnSpLocks/>
            <a:endCxn id="127" idx="1"/>
          </p:cNvCxnSpPr>
          <p:nvPr/>
        </p:nvCxnSpPr>
        <p:spPr>
          <a:xfrm rot="5400000" flipH="1" flipV="1">
            <a:off x="11121228" y="8443266"/>
            <a:ext cx="1433047" cy="235582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04DE861-1CA2-4A1B-828A-2927759D717E}"/>
              </a:ext>
            </a:extLst>
          </p:cNvPr>
          <p:cNvSpPr txBox="1"/>
          <p:nvPr/>
        </p:nvSpPr>
        <p:spPr>
          <a:xfrm>
            <a:off x="11790873" y="4440802"/>
            <a:ext cx="1785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Inter Bold"/>
              </a:rPr>
              <a:t>Web scraping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2340BC6-C7CB-48CB-AB61-3D882ED225EC}"/>
              </a:ext>
            </a:extLst>
          </p:cNvPr>
          <p:cNvCxnSpPr>
            <a:cxnSpLocks/>
          </p:cNvCxnSpPr>
          <p:nvPr/>
        </p:nvCxnSpPr>
        <p:spPr>
          <a:xfrm>
            <a:off x="11555142" y="4430313"/>
            <a:ext cx="226679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E15D7343-D393-4D37-B0D3-E7F1B735B4E8}"/>
              </a:ext>
            </a:extLst>
          </p:cNvPr>
          <p:cNvSpPr txBox="1"/>
          <p:nvPr/>
        </p:nvSpPr>
        <p:spPr>
          <a:xfrm>
            <a:off x="9638255" y="7560241"/>
            <a:ext cx="1717623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Inter Bold"/>
              </a:rPr>
              <a:t>Model Interpretation</a:t>
            </a:r>
          </a:p>
        </p:txBody>
      </p:sp>
      <p:pic>
        <p:nvPicPr>
          <p:cNvPr id="143" name="Picture 8" descr="Facebook Brand Resources">
            <a:extLst>
              <a:ext uri="{FF2B5EF4-FFF2-40B4-BE49-F238E27FC236}">
                <a16:creationId xmlns:a16="http://schemas.microsoft.com/office/drawing/2014/main" id="{77FF996B-32BF-4E04-A2B7-E1B1FABB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516" y="4167840"/>
            <a:ext cx="529399" cy="52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78DDCB12-42C1-46D1-BBBC-D727F21477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01116" y="4114545"/>
            <a:ext cx="570396" cy="616645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79D44427-DDE8-4B4B-8D01-710F64C31D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98713" y="4153748"/>
            <a:ext cx="703650" cy="543491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E427697-8928-4DAD-9A50-1F2BEBFA0A09}"/>
              </a:ext>
            </a:extLst>
          </p:cNvPr>
          <p:cNvCxnSpPr>
            <a:cxnSpLocks/>
          </p:cNvCxnSpPr>
          <p:nvPr/>
        </p:nvCxnSpPr>
        <p:spPr>
          <a:xfrm flipH="1">
            <a:off x="11526199" y="4897815"/>
            <a:ext cx="220682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F75ED1C-930A-40A6-9594-D54CB1855AA9}"/>
              </a:ext>
            </a:extLst>
          </p:cNvPr>
          <p:cNvCxnSpPr>
            <a:cxnSpLocks/>
          </p:cNvCxnSpPr>
          <p:nvPr/>
        </p:nvCxnSpPr>
        <p:spPr>
          <a:xfrm flipV="1">
            <a:off x="11548332" y="5529966"/>
            <a:ext cx="2660883" cy="4323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30D5A2B-B8E6-4A61-8099-EADE92E59FD9}"/>
              </a:ext>
            </a:extLst>
          </p:cNvPr>
          <p:cNvCxnSpPr>
            <a:cxnSpLocks/>
          </p:cNvCxnSpPr>
          <p:nvPr/>
        </p:nvCxnSpPr>
        <p:spPr>
          <a:xfrm flipH="1">
            <a:off x="11548332" y="6117225"/>
            <a:ext cx="2583606" cy="4077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8" descr="Blockchain Icon High Res Stock Images | Shutterstock">
            <a:extLst>
              <a:ext uri="{FF2B5EF4-FFF2-40B4-BE49-F238E27FC236}">
                <a16:creationId xmlns:a16="http://schemas.microsoft.com/office/drawing/2014/main" id="{9260317B-A3E1-40B8-A980-EC1D19222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6250" y1="60000" x2="46250" y2="60000"/>
                        <a14:foregroundMark x1="65417" y1="46667" x2="65417" y2="46667"/>
                        <a14:foregroundMark x1="40000" y1="42381" x2="40000" y2="4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54" t="13870" r="24169" b="23030"/>
          <a:stretch/>
        </p:blipFill>
        <p:spPr bwMode="auto">
          <a:xfrm>
            <a:off x="14533292" y="5041434"/>
            <a:ext cx="1401247" cy="15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F5A4B3BC-2191-44CC-BF2F-6B7CBACDD1C0}"/>
              </a:ext>
            </a:extLst>
          </p:cNvPr>
          <p:cNvSpPr/>
          <p:nvPr/>
        </p:nvSpPr>
        <p:spPr>
          <a:xfrm>
            <a:off x="15934539" y="5088215"/>
            <a:ext cx="1887968" cy="7021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>
                <a:solidFill>
                  <a:schemeClr val="bg1"/>
                </a:solidFill>
              </a:rPr>
              <a:t>Trust and Security</a:t>
            </a: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FC780BE-FE22-4F40-B843-B5E856D79B97}"/>
              </a:ext>
            </a:extLst>
          </p:cNvPr>
          <p:cNvCxnSpPr>
            <a:cxnSpLocks/>
            <a:endCxn id="177" idx="0"/>
          </p:cNvCxnSpPr>
          <p:nvPr/>
        </p:nvCxnSpPr>
        <p:spPr>
          <a:xfrm flipV="1">
            <a:off x="15298713" y="5088215"/>
            <a:ext cx="1579810" cy="204195"/>
          </a:xfrm>
          <a:prstGeom prst="bentConnector4">
            <a:avLst>
              <a:gd name="adj1" fmla="val -4959"/>
              <a:gd name="adj2" fmla="val 167171"/>
            </a:avLst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347180A3-06EC-4AAF-902A-323997E94575}"/>
              </a:ext>
            </a:extLst>
          </p:cNvPr>
          <p:cNvSpPr txBox="1"/>
          <p:nvPr/>
        </p:nvSpPr>
        <p:spPr>
          <a:xfrm>
            <a:off x="11506181" y="5642744"/>
            <a:ext cx="3088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Inter Bold"/>
              </a:rPr>
              <a:t>Blockchain private ledger</a:t>
            </a:r>
          </a:p>
        </p:txBody>
      </p:sp>
    </p:spTree>
    <p:extLst>
      <p:ext uri="{BB962C8B-B14F-4D97-AF65-F5344CB8AC3E}">
        <p14:creationId xmlns:p14="http://schemas.microsoft.com/office/powerpoint/2010/main" val="170900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B833796F-DB73-4D91-AC25-91FDA0F9DF4D}"/>
              </a:ext>
            </a:extLst>
          </p:cNvPr>
          <p:cNvSpPr/>
          <p:nvPr/>
        </p:nvSpPr>
        <p:spPr>
          <a:xfrm>
            <a:off x="-228600" y="-2454801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50F524-9B45-484D-A66F-68E4EE50FEB5}"/>
              </a:ext>
            </a:extLst>
          </p:cNvPr>
          <p:cNvSpPr/>
          <p:nvPr/>
        </p:nvSpPr>
        <p:spPr>
          <a:xfrm>
            <a:off x="2044509" y="3403714"/>
            <a:ext cx="4038600" cy="3733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53EADA-6EC9-495F-BCA3-B312844385C4}"/>
              </a:ext>
            </a:extLst>
          </p:cNvPr>
          <p:cNvSpPr/>
          <p:nvPr/>
        </p:nvSpPr>
        <p:spPr>
          <a:xfrm>
            <a:off x="12027595" y="3569656"/>
            <a:ext cx="4038600" cy="3733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81AE7804-E87D-4D47-9FAA-879A30B23D12}"/>
              </a:ext>
            </a:extLst>
          </p:cNvPr>
          <p:cNvGrpSpPr/>
          <p:nvPr/>
        </p:nvGrpSpPr>
        <p:grpSpPr>
          <a:xfrm>
            <a:off x="3552040" y="2387192"/>
            <a:ext cx="16336159" cy="1958541"/>
            <a:chOff x="2541715" y="-514492"/>
            <a:chExt cx="21781546" cy="2611385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1EAD7619-A827-4A82-AFFC-E2718B8FE69F}"/>
                </a:ext>
              </a:extLst>
            </p:cNvPr>
            <p:cNvSpPr txBox="1"/>
            <p:nvPr/>
          </p:nvSpPr>
          <p:spPr>
            <a:xfrm>
              <a:off x="2541715" y="-514492"/>
              <a:ext cx="16290059" cy="127675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79"/>
                </a:lnSpc>
              </a:pPr>
              <a:r>
                <a:rPr lang="en-US" sz="4400" b="1">
                  <a:latin typeface="Aileron Regular Bold"/>
                </a:rPr>
                <a:t>Win</a:t>
              </a:r>
            </a:p>
          </p:txBody>
        </p:sp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5BC7D507-F6EA-4A77-8A40-273EDD6F3EBA}"/>
                </a:ext>
              </a:extLst>
            </p:cNvPr>
            <p:cNvSpPr/>
            <p:nvPr/>
          </p:nvSpPr>
          <p:spPr>
            <a:xfrm flipV="1">
              <a:off x="2580861" y="2020589"/>
              <a:ext cx="21742400" cy="76304"/>
            </a:xfrm>
            <a:prstGeom prst="line">
              <a:avLst/>
            </a:prstGeom>
            <a:ln w="12700" cap="rnd">
              <a:noFill/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5C2E233E-48E6-4B8B-A72F-C16464874C74}"/>
              </a:ext>
            </a:extLst>
          </p:cNvPr>
          <p:cNvSpPr txBox="1"/>
          <p:nvPr/>
        </p:nvSpPr>
        <p:spPr>
          <a:xfrm>
            <a:off x="11069042" y="2601876"/>
            <a:ext cx="5776661" cy="67710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>
                <a:latin typeface="Aileron Regular Bold"/>
              </a:rPr>
              <a:t>Win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EA686608-5EE0-412C-9FD4-2E5D321736C1}"/>
              </a:ext>
            </a:extLst>
          </p:cNvPr>
          <p:cNvSpPr txBox="1"/>
          <p:nvPr/>
        </p:nvSpPr>
        <p:spPr>
          <a:xfrm>
            <a:off x="6702264" y="2670616"/>
            <a:ext cx="4589451" cy="73866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>
                <a:solidFill>
                  <a:srgbClr val="002060"/>
                </a:solidFill>
                <a:latin typeface="Aileron Regular Bold"/>
              </a:rPr>
              <a:t>Win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3DD5F5-9265-4D6A-BCFE-AD187B63A8BB}"/>
              </a:ext>
            </a:extLst>
          </p:cNvPr>
          <p:cNvCxnSpPr>
            <a:cxnSpLocks/>
          </p:cNvCxnSpPr>
          <p:nvPr/>
        </p:nvCxnSpPr>
        <p:spPr>
          <a:xfrm flipV="1">
            <a:off x="10201962" y="2980056"/>
            <a:ext cx="2752038" cy="2528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男子男头像套装人形图标Man Male Avatar Suit Person Icon素材- Canva可画">
            <a:extLst>
              <a:ext uri="{FF2B5EF4-FFF2-40B4-BE49-F238E27FC236}">
                <a16:creationId xmlns:a16="http://schemas.microsoft.com/office/drawing/2014/main" id="{4F196C65-2E93-45A3-B8CC-B17549B1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95" b="98252" l="3977" r="96023">
                        <a14:foregroundMark x1="25568" y1="61888" x2="63636" y2="94755"/>
                        <a14:foregroundMark x1="23295" y1="71329" x2="53409" y2="96503"/>
                        <a14:foregroundMark x1="53409" y1="96503" x2="54545" y2="96853"/>
                        <a14:foregroundMark x1="65909" y1="72028" x2="77841" y2="68182"/>
                        <a14:foregroundMark x1="72727" y1="59790" x2="67045" y2="94755"/>
                        <a14:foregroundMark x1="80114" y1="71329" x2="90909" y2="91958"/>
                        <a14:foregroundMark x1="90909" y1="91958" x2="96023" y2="96154"/>
                        <a14:foregroundMark x1="90341" y1="98951" x2="90341" y2="98951"/>
                        <a14:foregroundMark x1="27841" y1="92657" x2="27841" y2="92657"/>
                        <a14:foregroundMark x1="7955" y1="81119" x2="7955" y2="81119"/>
                        <a14:foregroundMark x1="12500" y1="76923" x2="6818" y2="95455"/>
                        <a14:foregroundMark x1="47727" y1="62587" x2="50000" y2="69580"/>
                        <a14:foregroundMark x1="46591" y1="55594" x2="55682" y2="81119"/>
                        <a14:foregroundMark x1="51136" y1="61888" x2="53409" y2="77622"/>
                        <a14:foregroundMark x1="31250" y1="84615" x2="31250" y2="96853"/>
                        <a14:foregroundMark x1="9091" y1="96853" x2="9091" y2="98951"/>
                        <a14:foregroundMark x1="22159" y1="67483" x2="4545" y2="86014"/>
                        <a14:foregroundMark x1="4545" y1="86014" x2="4545" y2="98252"/>
                        <a14:foregroundMark x1="22159" y1="22028" x2="52841" y2="4895"/>
                        <a14:foregroundMark x1="52841" y1="4895" x2="74432" y2="1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58" y="4223296"/>
            <a:ext cx="901583" cy="14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overnment buildings - Free buildings icons">
            <a:extLst>
              <a:ext uri="{FF2B5EF4-FFF2-40B4-BE49-F238E27FC236}">
                <a16:creationId xmlns:a16="http://schemas.microsoft.com/office/drawing/2014/main" id="{B8123125-06C9-4258-AE37-0CB5402B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11" b="98667" l="9778" r="89778">
                        <a14:foregroundMark x1="40000" y1="99111" x2="40000" y2="99111"/>
                        <a14:foregroundMark x1="54222" y1="10222" x2="54222" y2="10222"/>
                        <a14:foregroundMark x1="60000" y1="10222" x2="60000" y2="10222"/>
                        <a14:foregroundMark x1="59556" y1="7556" x2="59556" y2="7556"/>
                        <a14:foregroundMark x1="47556" y1="13778" x2="47556" y2="13778"/>
                        <a14:foregroundMark x1="49333" y1="20444" x2="48889" y2="29778"/>
                        <a14:foregroundMark x1="48000" y1="20889" x2="47556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2" y="4166775"/>
            <a:ext cx="1482552" cy="148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w can I Clean a Laptop Screen? (with pictures)">
            <a:extLst>
              <a:ext uri="{FF2B5EF4-FFF2-40B4-BE49-F238E27FC236}">
                <a16:creationId xmlns:a16="http://schemas.microsoft.com/office/drawing/2014/main" id="{05589C9C-641F-4315-AD83-2FF7BE7E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549" y="3694155"/>
            <a:ext cx="4618914" cy="324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C70856-5A77-4697-93D7-B5590BA04CDC}"/>
              </a:ext>
            </a:extLst>
          </p:cNvPr>
          <p:cNvSpPr txBox="1"/>
          <p:nvPr/>
        </p:nvSpPr>
        <p:spPr>
          <a:xfrm>
            <a:off x="7665714" y="6620943"/>
            <a:ext cx="3067221" cy="1115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4800" b="1" dirty="0">
                <a:solidFill>
                  <a:srgbClr val="002060"/>
                </a:solidFill>
                <a:latin typeface="Inter Bold"/>
              </a:rPr>
              <a:t>FINNUS</a:t>
            </a:r>
          </a:p>
        </p:txBody>
      </p:sp>
      <p:pic>
        <p:nvPicPr>
          <p:cNvPr id="22" name="Picture 4" descr="Agency company icon | Pre-Designed Illustrator Graphics ~ Creative Market">
            <a:extLst>
              <a:ext uri="{FF2B5EF4-FFF2-40B4-BE49-F238E27FC236}">
                <a16:creationId xmlns:a16="http://schemas.microsoft.com/office/drawing/2014/main" id="{99BD0163-F3EA-424B-B0FA-974A178F0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4364" y1="10383" x2="44364" y2="10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886" y="4580636"/>
            <a:ext cx="2287351" cy="152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29A6EE-C64D-49B1-BB79-C4B98DC59391}"/>
              </a:ext>
            </a:extLst>
          </p:cNvPr>
          <p:cNvCxnSpPr>
            <a:cxnSpLocks/>
          </p:cNvCxnSpPr>
          <p:nvPr/>
        </p:nvCxnSpPr>
        <p:spPr>
          <a:xfrm flipV="1">
            <a:off x="4825002" y="3025015"/>
            <a:ext cx="2752038" cy="2528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">
            <a:extLst>
              <a:ext uri="{FF2B5EF4-FFF2-40B4-BE49-F238E27FC236}">
                <a16:creationId xmlns:a16="http://schemas.microsoft.com/office/drawing/2014/main" id="{C6E4EFAC-0BBC-42BE-A0F1-81352A066B98}"/>
              </a:ext>
            </a:extLst>
          </p:cNvPr>
          <p:cNvSpPr txBox="1"/>
          <p:nvPr/>
        </p:nvSpPr>
        <p:spPr>
          <a:xfrm>
            <a:off x="2132207" y="852434"/>
            <a:ext cx="14554200" cy="10643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7200">
                <a:solidFill>
                  <a:srgbClr val="002060"/>
                </a:solidFill>
                <a:latin typeface="Aileron Regular Bold"/>
              </a:rPr>
              <a:t>FINNUS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05D7A3-DB9F-4039-9373-C8D920BE72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86" b="96005" l="9630" r="89922">
                        <a14:foregroundMark x1="57671" y1="6443" x2="57671" y2="6443"/>
                        <a14:foregroundMark x1="13998" y1="78222" x2="13998" y2="78222"/>
                        <a14:foregroundMark x1="25756" y1="82474" x2="25756" y2="82474"/>
                        <a14:foregroundMark x1="26764" y1="93299" x2="26764" y2="93299"/>
                        <a14:foregroundMark x1="14894" y1="95361" x2="14894" y2="95361"/>
                        <a14:foregroundMark x1="14894" y1="93814" x2="14894" y2="87371"/>
                        <a14:foregroundMark x1="37626" y1="82474" x2="37626" y2="82474"/>
                        <a14:foregroundMark x1="54983" y1="85696" x2="54983" y2="85696"/>
                        <a14:foregroundMark x1="67189" y1="79253" x2="67189" y2="79253"/>
                        <a14:foregroundMark x1="81299" y1="80928" x2="81299" y2="80928"/>
                        <a14:foregroundMark x1="83203" y1="95361" x2="83203" y2="95361"/>
                        <a14:foregroundMark x1="81747" y1="96005" x2="81747" y2="96005"/>
                      </a14:backgroundRemoval>
                    </a14:imgEffect>
                  </a14:imgLayer>
                </a14:imgProps>
              </a:ext>
            </a:extLst>
          </a:blip>
          <a:srcRect b="28336"/>
          <a:stretch/>
        </p:blipFill>
        <p:spPr>
          <a:xfrm>
            <a:off x="5876067" y="775875"/>
            <a:ext cx="1907066" cy="11542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4AC89D-697D-4420-A642-B2492BCAC582}"/>
              </a:ext>
            </a:extLst>
          </p:cNvPr>
          <p:cNvSpPr txBox="1"/>
          <p:nvPr/>
        </p:nvSpPr>
        <p:spPr>
          <a:xfrm>
            <a:off x="2296819" y="5197620"/>
            <a:ext cx="4260376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400" b="1">
                <a:solidFill>
                  <a:srgbClr val="002060"/>
                </a:solidFill>
                <a:latin typeface="Inter Bold"/>
              </a:rPr>
              <a:t>Individuals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7FE8DD-95A9-45C3-AE27-509B21301978}"/>
              </a:ext>
            </a:extLst>
          </p:cNvPr>
          <p:cNvSpPr txBox="1"/>
          <p:nvPr/>
        </p:nvSpPr>
        <p:spPr>
          <a:xfrm>
            <a:off x="4058152" y="5190127"/>
            <a:ext cx="4260376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400" b="1">
                <a:solidFill>
                  <a:srgbClr val="002060"/>
                </a:solidFill>
                <a:latin typeface="Inter Bold"/>
              </a:rPr>
              <a:t>Regulators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5EA19-A75E-405D-81BC-67D47892E1B9}"/>
              </a:ext>
            </a:extLst>
          </p:cNvPr>
          <p:cNvSpPr txBox="1"/>
          <p:nvPr/>
        </p:nvSpPr>
        <p:spPr>
          <a:xfrm>
            <a:off x="11274608" y="5345398"/>
            <a:ext cx="5438097" cy="106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2400" b="1">
                <a:solidFill>
                  <a:srgbClr val="002060"/>
                </a:solidFill>
                <a:latin typeface="Inter Bold"/>
              </a:rPr>
              <a:t>Corporates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99668-1A45-4190-A16B-8DE26789B8A3}"/>
              </a:ext>
            </a:extLst>
          </p:cNvPr>
          <p:cNvSpPr txBox="1"/>
          <p:nvPr/>
        </p:nvSpPr>
        <p:spPr>
          <a:xfrm>
            <a:off x="1920953" y="7442970"/>
            <a:ext cx="4260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Inter Bold"/>
              </a:rPr>
              <a:t>Early</a:t>
            </a:r>
            <a:r>
              <a:rPr lang="en-US" sz="2400">
                <a:latin typeface="Inter Bold"/>
              </a:rPr>
              <a:t> risk warning signals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54413E-3B1A-49B4-9839-0DC6548AEEC0}"/>
              </a:ext>
            </a:extLst>
          </p:cNvPr>
          <p:cNvSpPr txBox="1"/>
          <p:nvPr/>
        </p:nvSpPr>
        <p:spPr>
          <a:xfrm>
            <a:off x="7093856" y="7653138"/>
            <a:ext cx="4260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 Bold"/>
              </a:rPr>
              <a:t>Sustainable income </a:t>
            </a:r>
            <a:r>
              <a:rPr lang="en-US" sz="2400" dirty="0">
                <a:latin typeface="Inter Bold"/>
              </a:rPr>
              <a:t>streams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33BF40-1B3F-4E68-A56E-03036F9AD425}"/>
              </a:ext>
            </a:extLst>
          </p:cNvPr>
          <p:cNvSpPr txBox="1"/>
          <p:nvPr/>
        </p:nvSpPr>
        <p:spPr>
          <a:xfrm>
            <a:off x="1940645" y="8133546"/>
            <a:ext cx="4260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Inter Bold"/>
              </a:rPr>
              <a:t>Explainable </a:t>
            </a:r>
            <a:r>
              <a:rPr lang="en-US" sz="2400">
                <a:latin typeface="Inter Bold"/>
              </a:rPr>
              <a:t>risk scores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643266-DDCF-44E3-AA36-01F43B201A2F}"/>
              </a:ext>
            </a:extLst>
          </p:cNvPr>
          <p:cNvSpPr txBox="1"/>
          <p:nvPr/>
        </p:nvSpPr>
        <p:spPr>
          <a:xfrm>
            <a:off x="11713893" y="7387299"/>
            <a:ext cx="4868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nter Bold"/>
              </a:rPr>
              <a:t>Insights</a:t>
            </a:r>
            <a:r>
              <a:rPr lang="en-US" sz="2400" dirty="0">
                <a:latin typeface="Inter Bold"/>
              </a:rPr>
              <a:t> into company’s risk areas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EE2E82-4206-49EB-B98B-9963294488EA}"/>
              </a:ext>
            </a:extLst>
          </p:cNvPr>
          <p:cNvSpPr txBox="1"/>
          <p:nvPr/>
        </p:nvSpPr>
        <p:spPr>
          <a:xfrm>
            <a:off x="12027595" y="8543160"/>
            <a:ext cx="4260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 Bold"/>
              </a:rPr>
              <a:t>Immutable </a:t>
            </a:r>
            <a:r>
              <a:rPr lang="en-US" sz="2400" dirty="0">
                <a:latin typeface="Inter Bold"/>
              </a:rPr>
              <a:t>proof of risk rating</a:t>
            </a:r>
            <a:endParaRPr lang="en-US" sz="2400" b="1" dirty="0">
              <a:latin typeface="Inter 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01967DC-EDC7-C640-B75A-A85A329404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7307" y="3988746"/>
            <a:ext cx="3229169" cy="198240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417F9F-8153-405C-A91E-BB5AD7047006}"/>
              </a:ext>
            </a:extLst>
          </p:cNvPr>
          <p:cNvSpPr txBox="1"/>
          <p:nvPr/>
        </p:nvSpPr>
        <p:spPr>
          <a:xfrm>
            <a:off x="12106671" y="7951848"/>
            <a:ext cx="4260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 Bold"/>
              </a:rPr>
              <a:t>Fast </a:t>
            </a:r>
            <a:r>
              <a:rPr lang="en-US" sz="2400" dirty="0">
                <a:latin typeface="Inter Bold"/>
              </a:rPr>
              <a:t>and </a:t>
            </a:r>
            <a:r>
              <a:rPr lang="en-US" sz="2400" b="1" dirty="0">
                <a:latin typeface="Inter Bold"/>
              </a:rPr>
              <a:t>Timely </a:t>
            </a:r>
            <a:r>
              <a:rPr lang="en-US" sz="2400" dirty="0">
                <a:latin typeface="Inter Bold"/>
              </a:rPr>
              <a:t>risk review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69A8BA-0FFF-48FB-BBA1-802C3748CBBF}"/>
              </a:ext>
            </a:extLst>
          </p:cNvPr>
          <p:cNvSpPr txBox="1"/>
          <p:nvPr/>
        </p:nvSpPr>
        <p:spPr>
          <a:xfrm>
            <a:off x="6953460" y="8227628"/>
            <a:ext cx="4260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Inter Bold"/>
              </a:rPr>
              <a:t>Constant </a:t>
            </a:r>
            <a:r>
              <a:rPr lang="en-US" sz="2400" b="1" dirty="0">
                <a:latin typeface="Inter Bold"/>
              </a:rPr>
              <a:t>improvement</a:t>
            </a:r>
            <a:r>
              <a:rPr lang="en-US" sz="2400" dirty="0">
                <a:latin typeface="Inter Bold"/>
              </a:rPr>
              <a:t> in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478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72185137-8E90-4411-8702-49D28DEB629B}"/>
              </a:ext>
            </a:extLst>
          </p:cNvPr>
          <p:cNvSpPr/>
          <p:nvPr/>
        </p:nvSpPr>
        <p:spPr>
          <a:xfrm>
            <a:off x="-228600" y="-2454800"/>
            <a:ext cx="20497800" cy="429318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84AF9-94DE-4512-93D7-B3FFE5FC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413472"/>
            <a:ext cx="8305800" cy="1143000"/>
          </a:xfrm>
        </p:spPr>
        <p:txBody>
          <a:bodyPr>
            <a:normAutofit fontScale="90000"/>
          </a:bodyPr>
          <a:lstStyle/>
          <a:p>
            <a:pPr>
              <a:lnSpc>
                <a:spcPts val="7559"/>
              </a:lnSpc>
            </a:pPr>
            <a:r>
              <a:rPr lang="en-US">
                <a:solidFill>
                  <a:srgbClr val="002060"/>
                </a:solidFill>
                <a:latin typeface="Aileron Regular Bold"/>
              </a:rPr>
              <a:t>Meet The Team Behind FINNUS</a:t>
            </a:r>
            <a:endParaRPr lang="en-US" sz="1100">
              <a:solidFill>
                <a:srgbClr val="002060"/>
              </a:solidFill>
              <a:latin typeface="Arimo Bol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FEE96-2A25-488D-89CB-B5B2E4C1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0F08D-A26D-4ECA-A647-34DD18821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04" b="90000" l="4426" r="90000">
                        <a14:foregroundMark x1="47869" y1="14151" x2="47869" y2="14151"/>
                        <a14:foregroundMark x1="41967" y1="6604" x2="41967" y2="7547"/>
                        <a14:foregroundMark x1="8689" y1="48491" x2="8689" y2="48491"/>
                        <a14:foregroundMark x1="4426" y1="43019" x2="4426" y2="43019"/>
                      </a14:backgroundRemoval>
                    </a14:imgEffect>
                  </a14:imgLayer>
                </a14:imgProps>
              </a:ext>
            </a:extLst>
          </a:blip>
          <a:srcRect r="24130" b="10229"/>
          <a:stretch/>
        </p:blipFill>
        <p:spPr>
          <a:xfrm>
            <a:off x="7032115" y="1723712"/>
            <a:ext cx="3595874" cy="3696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CAD2C-A300-4368-96EC-4CA287F9C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1797" l="3019" r="89434">
                        <a14:foregroundMark x1="20000" y1="38672" x2="20000" y2="38672"/>
                        <a14:foregroundMark x1="14717" y1="64844" x2="20377" y2="18750"/>
                        <a14:foregroundMark x1="20377" y1="18750" x2="20755" y2="18359"/>
                        <a14:foregroundMark x1="3396" y1="56641" x2="3396" y2="56641"/>
                        <a14:foregroundMark x1="52453" y1="8594" x2="52453" y2="8594"/>
                        <a14:foregroundMark x1="48302" y1="5859" x2="48302" y2="5859"/>
                        <a14:foregroundMark x1="50943" y1="91797" x2="50943" y2="91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00986" y="1873533"/>
            <a:ext cx="3632598" cy="3509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D556A5-5936-49B2-956F-C2D0150C4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20" b="90071" l="2745" r="92157">
                        <a14:foregroundMark x1="6667" y1="52837" x2="6667" y2="52837"/>
                        <a14:foregroundMark x1="92549" y1="54965" x2="92549" y2="54965"/>
                        <a14:foregroundMark x1="3137" y1="53191" x2="3137" y2="53191"/>
                        <a14:foregroundMark x1="37647" y1="90071" x2="37647" y2="90071"/>
                        <a14:foregroundMark x1="31373" y1="78014" x2="51373" y2="89362"/>
                        <a14:foregroundMark x1="51373" y1="89362" x2="54118" y2="897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75" y="1464659"/>
            <a:ext cx="3632598" cy="4017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B0C49-382C-4F3D-A136-8E010E2CE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61" b="98864" l="5018" r="89606">
                        <a14:foregroundMark x1="22222" y1="29924" x2="20430" y2="67045"/>
                        <a14:foregroundMark x1="9677" y1="43561" x2="20430" y2="78788"/>
                        <a14:foregroundMark x1="10394" y1="51136" x2="25090" y2="89015"/>
                        <a14:foregroundMark x1="29749" y1="90530" x2="62007" y2="95076"/>
                        <a14:foregroundMark x1="40694" y1="15349" x2="84588" y2="43182"/>
                        <a14:foregroundMark x1="36201" y1="12500" x2="36483" y2="12679"/>
                        <a14:foregroundMark x1="84588" y1="43182" x2="83871" y2="44318"/>
                        <a14:foregroundMark x1="82079" y1="63258" x2="76344" y2="84848"/>
                        <a14:foregroundMark x1="76344" y1="84848" x2="76344" y2="84848"/>
                        <a14:foregroundMark x1="43950" y1="10399" x2="50896" y2="9848"/>
                        <a14:foregroundMark x1="36559" y1="10985" x2="37550" y2="10906"/>
                        <a14:foregroundMark x1="20072" y1="29545" x2="12545" y2="51515"/>
                        <a14:foregroundMark x1="12545" y1="51515" x2="5018" y2="50379"/>
                        <a14:foregroundMark x1="8244" y1="52273" x2="19355" y2="79167"/>
                        <a14:foregroundMark x1="19355" y1="79167" x2="23656" y2="82576"/>
                        <a14:foregroundMark x1="13262" y1="70076" x2="26523" y2="88258"/>
                        <a14:foregroundMark x1="26523" y1="88258" x2="33692" y2="93182"/>
                        <a14:foregroundMark x1="12545" y1="67045" x2="37276" y2="97348"/>
                        <a14:foregroundMark x1="13978" y1="70076" x2="23656" y2="98864"/>
                        <a14:foregroundMark x1="23656" y1="98864" x2="23656" y2="98864"/>
                        <a14:foregroundMark x1="14695" y1="68561" x2="16129" y2="97348"/>
                        <a14:foregroundMark x1="67742" y1="70455" x2="67742" y2="70455"/>
                        <a14:foregroundMark x1="45161" y1="8712" x2="45161" y2="8712"/>
                        <a14:foregroundMark x1="44444" y1="7576" x2="44444" y2="7576"/>
                        <a14:backgroundMark x1="4659" y1="7955" x2="38301" y2="7955"/>
                        <a14:backgroundMark x1="44444" y1="7197" x2="44444" y2="7197"/>
                        <a14:backgroundMark x1="39785" y1="7197" x2="45878" y2="71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75" y="5758885"/>
            <a:ext cx="3787205" cy="3583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E08EB6-CEDB-42DC-9AE1-46C94A0DBB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4" b="96565" l="9506" r="95437">
                        <a14:foregroundMark x1="11027" y1="49618" x2="11027" y2="49618"/>
                        <a14:foregroundMark x1="91255" y1="59924" x2="91255" y2="59924"/>
                        <a14:foregroundMark x1="9506" y1="56107" x2="9506" y2="56107"/>
                        <a14:foregroundMark x1="95817" y1="58015" x2="95817" y2="58015"/>
                        <a14:foregroundMark x1="33840" y1="82443" x2="45627" y2="96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2114" y="5783105"/>
            <a:ext cx="3710802" cy="36966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B1C91FC-B609-42F5-AB41-A13723C3276F}"/>
              </a:ext>
            </a:extLst>
          </p:cNvPr>
          <p:cNvSpPr/>
          <p:nvPr/>
        </p:nvSpPr>
        <p:spPr>
          <a:xfrm>
            <a:off x="1371265" y="6035883"/>
            <a:ext cx="3075104" cy="317965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DF7FF-3E3D-4553-88D2-C3043D372082}"/>
              </a:ext>
            </a:extLst>
          </p:cNvPr>
          <p:cNvSpPr txBox="1"/>
          <p:nvPr/>
        </p:nvSpPr>
        <p:spPr>
          <a:xfrm>
            <a:off x="1507282" y="5179858"/>
            <a:ext cx="281505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700" b="1">
                <a:solidFill>
                  <a:srgbClr val="002060"/>
                </a:solidFill>
              </a:rPr>
              <a:t>Hiroyuki Tsujikami</a:t>
            </a:r>
            <a:endParaRPr lang="en-US"/>
          </a:p>
          <a:p>
            <a:pPr algn="ctr"/>
            <a:r>
              <a:rPr lang="en-US" sz="2700" i="1">
                <a:solidFill>
                  <a:srgbClr val="002060"/>
                </a:solidFill>
                <a:cs typeface="Calibri"/>
              </a:rPr>
              <a:t>Project Manager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84DE4-9363-4A1A-A24E-2AB5C62AE0AE}"/>
              </a:ext>
            </a:extLst>
          </p:cNvPr>
          <p:cNvSpPr txBox="1"/>
          <p:nvPr/>
        </p:nvSpPr>
        <p:spPr>
          <a:xfrm>
            <a:off x="6537385" y="5204078"/>
            <a:ext cx="470058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700" b="1">
                <a:solidFill>
                  <a:srgbClr val="002060"/>
                </a:solidFill>
              </a:rPr>
              <a:t>Kwok Shi Ann Sheranne</a:t>
            </a:r>
            <a:endParaRPr lang="en-US" sz="2700" b="1">
              <a:solidFill>
                <a:srgbClr val="002060"/>
              </a:solidFill>
              <a:cs typeface="Calibri"/>
            </a:endParaRPr>
          </a:p>
          <a:p>
            <a:pPr algn="ctr"/>
            <a:r>
              <a:rPr lang="en-US" sz="2700" i="1">
                <a:solidFill>
                  <a:srgbClr val="002060"/>
                </a:solidFill>
                <a:cs typeface="Calibri"/>
              </a:rPr>
              <a:t>Analytics Lead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41E61D-3A40-4D95-8CAC-01F1E7927272}"/>
              </a:ext>
            </a:extLst>
          </p:cNvPr>
          <p:cNvSpPr txBox="1"/>
          <p:nvPr/>
        </p:nvSpPr>
        <p:spPr>
          <a:xfrm>
            <a:off x="12371726" y="5204887"/>
            <a:ext cx="470058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700" b="1">
                <a:solidFill>
                  <a:srgbClr val="002060"/>
                </a:solidFill>
              </a:rPr>
              <a:t>Bing Qiao Luo</a:t>
            </a:r>
          </a:p>
          <a:p>
            <a:pPr algn="ctr"/>
            <a:r>
              <a:rPr lang="en-US" sz="2700" i="1">
                <a:solidFill>
                  <a:srgbClr val="002060"/>
                </a:solidFill>
                <a:cs typeface="Calibri"/>
              </a:rPr>
              <a:t>Data Scientist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F6789-AE2E-4A16-8EF9-DD71F0652242}"/>
              </a:ext>
            </a:extLst>
          </p:cNvPr>
          <p:cNvSpPr txBox="1"/>
          <p:nvPr/>
        </p:nvSpPr>
        <p:spPr>
          <a:xfrm>
            <a:off x="588084" y="9296581"/>
            <a:ext cx="470058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700" b="1">
                <a:solidFill>
                  <a:srgbClr val="002060"/>
                </a:solidFill>
              </a:rPr>
              <a:t>Dong Ying He</a:t>
            </a:r>
            <a:endParaRPr lang="en-SG" sz="2700" b="1">
              <a:solidFill>
                <a:srgbClr val="002060"/>
              </a:solidFill>
            </a:endParaRPr>
          </a:p>
          <a:p>
            <a:pPr algn="ctr"/>
            <a:r>
              <a:rPr lang="en-US" sz="2700" i="1">
                <a:solidFill>
                  <a:srgbClr val="002060"/>
                </a:solidFill>
                <a:cs typeface="Calibri"/>
              </a:rPr>
              <a:t>Finance Domain Expert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F54D2B-8515-4D98-8D02-E047CB1DE637}"/>
              </a:ext>
            </a:extLst>
          </p:cNvPr>
          <p:cNvSpPr txBox="1"/>
          <p:nvPr/>
        </p:nvSpPr>
        <p:spPr>
          <a:xfrm>
            <a:off x="6480466" y="9367505"/>
            <a:ext cx="470058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700" b="1">
                <a:solidFill>
                  <a:srgbClr val="002060"/>
                </a:solidFill>
              </a:rPr>
              <a:t>Poh Huizhen Isabella</a:t>
            </a:r>
            <a:endParaRPr lang="en-SG" sz="2700" b="1">
              <a:solidFill>
                <a:srgbClr val="002060"/>
              </a:solidFill>
              <a:cs typeface="Calibri"/>
            </a:endParaRPr>
          </a:p>
          <a:p>
            <a:pPr algn="ctr"/>
            <a:r>
              <a:rPr lang="en-US" sz="2700" i="1">
                <a:solidFill>
                  <a:srgbClr val="002060"/>
                </a:solidFill>
                <a:cs typeface="Calibri"/>
              </a:rPr>
              <a:t>Product Lead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D11D1-237C-4401-9E47-0F4D301C38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186" b="96005" l="9630" r="89922">
                        <a14:foregroundMark x1="57671" y1="6443" x2="57671" y2="6443"/>
                        <a14:foregroundMark x1="13998" y1="78222" x2="13998" y2="78222"/>
                        <a14:foregroundMark x1="25756" y1="82474" x2="25756" y2="82474"/>
                        <a14:foregroundMark x1="26764" y1="93299" x2="26764" y2="93299"/>
                        <a14:foregroundMark x1="14894" y1="95361" x2="14894" y2="95361"/>
                        <a14:foregroundMark x1="14894" y1="93814" x2="14894" y2="87371"/>
                        <a14:foregroundMark x1="37626" y1="82474" x2="37626" y2="82474"/>
                        <a14:foregroundMark x1="54983" y1="85696" x2="54983" y2="85696"/>
                        <a14:foregroundMark x1="67189" y1="79253" x2="67189" y2="79253"/>
                        <a14:foregroundMark x1="81299" y1="80928" x2="81299" y2="80928"/>
                        <a14:foregroundMark x1="83203" y1="95361" x2="83203" y2="95361"/>
                        <a14:foregroundMark x1="81747" y1="96005" x2="81747" y2="960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292" y="77899"/>
            <a:ext cx="1684708" cy="1422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29F7A-A6DB-40AB-AB9B-A998CDCB8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53342" y="6121499"/>
            <a:ext cx="3022937" cy="303815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CA261C-81BB-4E06-8596-FCE0DA8BFD41}"/>
              </a:ext>
            </a:extLst>
          </p:cNvPr>
          <p:cNvSpPr/>
          <p:nvPr/>
        </p:nvSpPr>
        <p:spPr>
          <a:xfrm>
            <a:off x="13069240" y="9342476"/>
            <a:ext cx="3107039" cy="83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3E85B3-CCAE-4444-B4DE-C58EAA786B93}"/>
              </a:ext>
            </a:extLst>
          </p:cNvPr>
          <p:cNvSpPr txBox="1"/>
          <p:nvPr/>
        </p:nvSpPr>
        <p:spPr>
          <a:xfrm>
            <a:off x="12860007" y="9293940"/>
            <a:ext cx="3714172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700" b="1">
                <a:solidFill>
                  <a:srgbClr val="002060"/>
                </a:solidFill>
              </a:rPr>
              <a:t>Sidharth Mittal</a:t>
            </a:r>
          </a:p>
          <a:p>
            <a:pPr algn="ctr"/>
            <a:r>
              <a:rPr lang="en-US" sz="2700" i="1">
                <a:solidFill>
                  <a:srgbClr val="002060"/>
                </a:solidFill>
                <a:cs typeface="Calibri"/>
              </a:rPr>
              <a:t>Engineering Lead</a:t>
            </a:r>
          </a:p>
        </p:txBody>
      </p:sp>
    </p:spTree>
    <p:extLst>
      <p:ext uri="{BB962C8B-B14F-4D97-AF65-F5344CB8AC3E}">
        <p14:creationId xmlns:p14="http://schemas.microsoft.com/office/powerpoint/2010/main" val="426854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F9C5B0AB-E6ED-4F5C-9B7A-FF7A20F364A7}"/>
              </a:ext>
            </a:extLst>
          </p:cNvPr>
          <p:cNvSpPr/>
          <p:nvPr/>
        </p:nvSpPr>
        <p:spPr>
          <a:xfrm>
            <a:off x="-1143000" y="-1366301"/>
            <a:ext cx="20497800" cy="41491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A84123-C774-4086-9D23-AED3736C4CD8}"/>
              </a:ext>
            </a:extLst>
          </p:cNvPr>
          <p:cNvSpPr/>
          <p:nvPr/>
        </p:nvSpPr>
        <p:spPr>
          <a:xfrm>
            <a:off x="3643980" y="7791385"/>
            <a:ext cx="10223358" cy="10861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3340492-3885-46FE-9E5F-014002107AAE}"/>
              </a:ext>
            </a:extLst>
          </p:cNvPr>
          <p:cNvSpPr/>
          <p:nvPr/>
        </p:nvSpPr>
        <p:spPr>
          <a:xfrm>
            <a:off x="3643980" y="6346480"/>
            <a:ext cx="10223358" cy="10861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5AFED5-EE27-4C18-8604-C5F14DE063AE}"/>
              </a:ext>
            </a:extLst>
          </p:cNvPr>
          <p:cNvSpPr/>
          <p:nvPr/>
        </p:nvSpPr>
        <p:spPr>
          <a:xfrm>
            <a:off x="3643982" y="4884247"/>
            <a:ext cx="10223358" cy="10861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2" descr="男子男头像套装人形图标Man Male Avatar Suit Person Icon素材- Canva可画">
            <a:extLst>
              <a:ext uri="{FF2B5EF4-FFF2-40B4-BE49-F238E27FC236}">
                <a16:creationId xmlns:a16="http://schemas.microsoft.com/office/drawing/2014/main" id="{6E05970F-E37F-4B67-9D27-5C2DF49A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95" b="98252" l="3977" r="96023">
                        <a14:foregroundMark x1="25568" y1="61888" x2="63636" y2="94755"/>
                        <a14:foregroundMark x1="23295" y1="71329" x2="53409" y2="96503"/>
                        <a14:foregroundMark x1="53409" y1="96503" x2="54545" y2="96853"/>
                        <a14:foregroundMark x1="65909" y1="72028" x2="77841" y2="68182"/>
                        <a14:foregroundMark x1="72727" y1="59790" x2="67045" y2="94755"/>
                        <a14:foregroundMark x1="80114" y1="71329" x2="90909" y2="91958"/>
                        <a14:foregroundMark x1="90909" y1="91958" x2="96023" y2="96154"/>
                        <a14:foregroundMark x1="90341" y1="98951" x2="90341" y2="98951"/>
                        <a14:foregroundMark x1="27841" y1="92657" x2="27841" y2="92657"/>
                        <a14:foregroundMark x1="7955" y1="81119" x2="7955" y2="81119"/>
                        <a14:foregroundMark x1="12500" y1="76923" x2="6818" y2="95455"/>
                        <a14:foregroundMark x1="47727" y1="62587" x2="50000" y2="69580"/>
                        <a14:foregroundMark x1="46591" y1="55594" x2="55682" y2="81119"/>
                        <a14:foregroundMark x1="51136" y1="61888" x2="53409" y2="77622"/>
                        <a14:foregroundMark x1="31250" y1="84615" x2="31250" y2="96853"/>
                        <a14:foregroundMark x1="9091" y1="96853" x2="9091" y2="98951"/>
                        <a14:foregroundMark x1="22159" y1="67483" x2="4545" y2="86014"/>
                        <a14:foregroundMark x1="4545" y1="86014" x2="4545" y2="98252"/>
                        <a14:foregroundMark x1="22159" y1="22028" x2="52841" y2="4895"/>
                        <a14:foregroundMark x1="52841" y1="4895" x2="74432" y2="1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31600"/>
            <a:ext cx="1366684" cy="22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D24733-4FEE-48BA-A856-04D66B568FD8}"/>
              </a:ext>
            </a:extLst>
          </p:cNvPr>
          <p:cNvSpPr txBox="1"/>
          <p:nvPr/>
        </p:nvSpPr>
        <p:spPr>
          <a:xfrm>
            <a:off x="1986774" y="3088680"/>
            <a:ext cx="4260376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3200" b="1">
                <a:solidFill>
                  <a:srgbClr val="002060"/>
                </a:solidFill>
                <a:latin typeface="Inter Bold"/>
              </a:rPr>
              <a:t>Individuals</a:t>
            </a:r>
          </a:p>
        </p:txBody>
      </p:sp>
      <p:pic>
        <p:nvPicPr>
          <p:cNvPr id="1026" name="Picture 2" descr="Government buildings - Free buildings icons">
            <a:extLst>
              <a:ext uri="{FF2B5EF4-FFF2-40B4-BE49-F238E27FC236}">
                <a16:creationId xmlns:a16="http://schemas.microsoft.com/office/drawing/2014/main" id="{8583B91C-6ED8-430E-9CC0-8BEA32CD1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11" b="98667" l="9778" r="89778">
                        <a14:foregroundMark x1="40000" y1="99111" x2="40000" y2="99111"/>
                        <a14:foregroundMark x1="54222" y1="10222" x2="54222" y2="10222"/>
                        <a14:foregroundMark x1="60000" y1="10222" x2="60000" y2="10222"/>
                        <a14:foregroundMark x1="59556" y1="7556" x2="59556" y2="7556"/>
                        <a14:foregroundMark x1="47556" y1="13778" x2="47556" y2="13778"/>
                        <a14:foregroundMark x1="49333" y1="20444" x2="48889" y2="29778"/>
                        <a14:foregroundMark x1="48000" y1="20889" x2="47556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449" y="1165111"/>
            <a:ext cx="2287351" cy="228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gency company icon | Pre-Designed Illustrator Graphics ~ Creative Market">
            <a:extLst>
              <a:ext uri="{FF2B5EF4-FFF2-40B4-BE49-F238E27FC236}">
                <a16:creationId xmlns:a16="http://schemas.microsoft.com/office/drawing/2014/main" id="{CA427652-72A8-4F32-9F4D-3F7E168D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4364" y1="10383" x2="44364" y2="10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23" y="1474528"/>
            <a:ext cx="3184232" cy="211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D4C752-7A10-466A-BA49-EBFD8A02DAC6}"/>
              </a:ext>
            </a:extLst>
          </p:cNvPr>
          <p:cNvSpPr txBox="1"/>
          <p:nvPr/>
        </p:nvSpPr>
        <p:spPr>
          <a:xfrm>
            <a:off x="7660106" y="3130615"/>
            <a:ext cx="5438097" cy="106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3200" b="1">
                <a:solidFill>
                  <a:srgbClr val="002060"/>
                </a:solidFill>
                <a:latin typeface="Inter Bold"/>
              </a:rPr>
              <a:t>Corporates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3D768-7242-4414-9C9C-F80EBDC405C3}"/>
              </a:ext>
            </a:extLst>
          </p:cNvPr>
          <p:cNvSpPr txBox="1"/>
          <p:nvPr/>
        </p:nvSpPr>
        <p:spPr>
          <a:xfrm>
            <a:off x="13795612" y="3210763"/>
            <a:ext cx="4260376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3200" b="1">
                <a:solidFill>
                  <a:srgbClr val="002060"/>
                </a:solidFill>
                <a:latin typeface="Inter Bold"/>
              </a:rPr>
              <a:t>Regulators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868F6-2414-4242-B099-222812304965}"/>
              </a:ext>
            </a:extLst>
          </p:cNvPr>
          <p:cNvSpPr txBox="1"/>
          <p:nvPr/>
        </p:nvSpPr>
        <p:spPr>
          <a:xfrm>
            <a:off x="4876800" y="4693992"/>
            <a:ext cx="9066450" cy="10513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ts val="8999"/>
              </a:lnSpc>
            </a:pPr>
            <a:r>
              <a:rPr lang="en-US" sz="3200" b="1">
                <a:latin typeface="Inter Bold"/>
              </a:rPr>
              <a:t>How do I know if a company is potentially risky?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E904C-DC88-46CC-9CE8-1C36B837A51F}"/>
              </a:ext>
            </a:extLst>
          </p:cNvPr>
          <p:cNvSpPr txBox="1"/>
          <p:nvPr/>
        </p:nvSpPr>
        <p:spPr>
          <a:xfrm>
            <a:off x="4962967" y="6184573"/>
            <a:ext cx="9066450" cy="10513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ts val="8999"/>
              </a:lnSpc>
            </a:pPr>
            <a:r>
              <a:rPr lang="en-US" sz="3200" b="1">
                <a:latin typeface="Inter Bold"/>
              </a:rPr>
              <a:t>What is the risk type of this company?</a:t>
            </a:r>
          </a:p>
        </p:txBody>
      </p:sp>
      <p:pic>
        <p:nvPicPr>
          <p:cNvPr id="1030" name="Picture 6" descr="Risk Icon High Res Stock Images | Shutterstock">
            <a:extLst>
              <a:ext uri="{FF2B5EF4-FFF2-40B4-BE49-F238E27FC236}">
                <a16:creationId xmlns:a16="http://schemas.microsoft.com/office/drawing/2014/main" id="{A60323BA-9C70-4207-86C3-E0CB95D5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3704" y1="50215" x2="53704" y2="50215"/>
                        <a14:foregroundMark x1="50000" y1="64807" x2="50000" y2="64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44" y="4884247"/>
            <a:ext cx="1092276" cy="117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isk Icons - 3,513 free vector icons">
            <a:extLst>
              <a:ext uri="{FF2B5EF4-FFF2-40B4-BE49-F238E27FC236}">
                <a16:creationId xmlns:a16="http://schemas.microsoft.com/office/drawing/2014/main" id="{6AF93804-9F48-41AF-BF13-89CCA253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92" y="6420478"/>
            <a:ext cx="865564" cy="8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isk Icon High Res Stock Images | Shutterstock">
            <a:extLst>
              <a:ext uri="{FF2B5EF4-FFF2-40B4-BE49-F238E27FC236}">
                <a16:creationId xmlns:a16="http://schemas.microsoft.com/office/drawing/2014/main" id="{9B4BF75D-D080-4193-9A00-41A4BE0C7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6574" y1="63519" x2="36574" y2="63519"/>
                        <a14:foregroundMark x1="27778" y1="44206" x2="27778" y2="44206"/>
                        <a14:foregroundMark x1="63889" y1="63090" x2="63889" y2="63090"/>
                        <a14:foregroundMark x1="65446" y1="41631" x2="65741" y2="41631"/>
                        <a14:foregroundMark x1="38889" y1="27897" x2="38889" y2="27897"/>
                        <a14:foregroundMark x1="38889" y1="33906" x2="38889" y2="33906"/>
                        <a14:foregroundMark x1="41204" y1="41631" x2="41204" y2="41631"/>
                        <a14:foregroundMark x1="39352" y1="47639" x2="39352" y2="47639"/>
                        <a14:foregroundMark x1="54167" y1="59657" x2="54167" y2="59657"/>
                        <a14:backgroundMark x1="66204" y1="45064" x2="66204" y2="45064"/>
                        <a14:backgroundMark x1="66667" y1="43348" x2="66667" y2="43348"/>
                        <a14:backgroundMark x1="68056" y1="43348" x2="68056" y2="43348"/>
                        <a14:backgroundMark x1="66892" y1="39954" x2="68519" y2="43348"/>
                        <a14:backgroundMark x1="49074" y1="41202" x2="65741" y2="41202"/>
                        <a14:backgroundMark x1="63889" y1="41202" x2="63889" y2="41202"/>
                        <a14:backgroundMark x1="65741" y1="43348" x2="65741" y2="43348"/>
                        <a14:backgroundMark x1="42593" y1="42918" x2="42593" y2="42918"/>
                        <a14:backgroundMark x1="42130" y1="44206" x2="42130" y2="44206"/>
                        <a14:backgroundMark x1="40278" y1="44206" x2="43056" y2="44206"/>
                        <a14:backgroundMark x1="41204" y1="42489" x2="46296" y2="42489"/>
                        <a14:backgroundMark x1="53704" y1="60944" x2="58796" y2="60944"/>
                        <a14:backgroundMark x1="32407" y1="54077" x2="36111" y2="54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85" y="7578054"/>
            <a:ext cx="1558579" cy="168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A11291-5D90-493E-A0DE-68A60F05924F}"/>
              </a:ext>
            </a:extLst>
          </p:cNvPr>
          <p:cNvSpPr txBox="1"/>
          <p:nvPr/>
        </p:nvSpPr>
        <p:spPr>
          <a:xfrm>
            <a:off x="4978207" y="7582358"/>
            <a:ext cx="6689494" cy="10513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ts val="8999"/>
              </a:lnSpc>
            </a:pPr>
            <a:r>
              <a:rPr lang="en-US" sz="3200" b="1">
                <a:latin typeface="Inter Bold"/>
              </a:rPr>
              <a:t>Why is this company deemed risky?</a:t>
            </a:r>
          </a:p>
        </p:txBody>
      </p:sp>
    </p:spTree>
    <p:extLst>
      <p:ext uri="{BB962C8B-B14F-4D97-AF65-F5344CB8AC3E}">
        <p14:creationId xmlns:p14="http://schemas.microsoft.com/office/powerpoint/2010/main" val="386215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4199" y="2695811"/>
            <a:ext cx="16306800" cy="2998662"/>
            <a:chOff x="2580861" y="1828447"/>
            <a:chExt cx="21742400" cy="3998213"/>
          </a:xfrm>
        </p:grpSpPr>
        <p:sp>
          <p:nvSpPr>
            <p:cNvPr id="3" name="TextBox 3"/>
            <p:cNvSpPr txBox="1"/>
            <p:nvPr/>
          </p:nvSpPr>
          <p:spPr>
            <a:xfrm>
              <a:off x="3901662" y="1828447"/>
              <a:ext cx="16290059" cy="13357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79"/>
                </a:lnSpc>
              </a:pPr>
              <a:r>
                <a:rPr lang="en-US" sz="6899">
                  <a:solidFill>
                    <a:schemeClr val="bg1"/>
                  </a:solidFill>
                  <a:latin typeface="Aileron Regular Bold"/>
                </a:rPr>
                <a:t>The </a:t>
              </a:r>
              <a:r>
                <a:rPr lang="en-US" sz="6899">
                  <a:solidFill>
                    <a:srgbClr val="002060"/>
                  </a:solidFill>
                  <a:latin typeface="Aileron Regular Bold"/>
                </a:rPr>
                <a:t>FINNUS</a:t>
              </a:r>
              <a:r>
                <a:rPr lang="en-US" sz="6899">
                  <a:solidFill>
                    <a:srgbClr val="EBB8A9"/>
                  </a:solidFill>
                  <a:latin typeface="Aileron Regular Bold"/>
                </a:rPr>
                <a:t> </a:t>
              </a:r>
              <a:r>
                <a:rPr lang="en-US" sz="6899">
                  <a:solidFill>
                    <a:srgbClr val="FFFFFF"/>
                  </a:solidFill>
                  <a:latin typeface="Aileron Regular Bold"/>
                </a:rPr>
                <a:t>Experience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636222" y="4272389"/>
              <a:ext cx="13248640" cy="1554271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 b="1" i="1" dirty="0">
                  <a:solidFill>
                    <a:srgbClr val="002060"/>
                  </a:solidFill>
                  <a:latin typeface="Aileron Regular"/>
                </a:rPr>
                <a:t>An explainable machine learning platform to monitor corporate risks and provide early warning signals </a:t>
              </a:r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2580861" y="2020589"/>
              <a:ext cx="21742400" cy="76304"/>
            </a:xfrm>
            <a:prstGeom prst="line">
              <a:avLst/>
            </a:prstGeom>
            <a:ln w="12700" cap="rnd">
              <a:noFill/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1EA775F-54A5-4C30-8FD2-D9AD81F14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86" b="96005" l="9630" r="89922">
                        <a14:foregroundMark x1="57671" y1="6443" x2="57671" y2="6443"/>
                        <a14:foregroundMark x1="13998" y1="78222" x2="13998" y2="78222"/>
                        <a14:foregroundMark x1="25756" y1="82474" x2="25756" y2="82474"/>
                        <a14:foregroundMark x1="26764" y1="93299" x2="26764" y2="93299"/>
                        <a14:foregroundMark x1="14894" y1="95361" x2="14894" y2="95361"/>
                        <a14:foregroundMark x1="14894" y1="93814" x2="14894" y2="87371"/>
                        <a14:foregroundMark x1="37626" y1="82474" x2="37626" y2="82474"/>
                        <a14:foregroundMark x1="54983" y1="85696" x2="54983" y2="85696"/>
                        <a14:foregroundMark x1="67189" y1="79253" x2="67189" y2="79253"/>
                        <a14:foregroundMark x1="81299" y1="80928" x2="81299" y2="80928"/>
                        <a14:foregroundMark x1="83203" y1="95361" x2="83203" y2="95361"/>
                        <a14:foregroundMark x1="81747" y1="96005" x2="81747" y2="960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6627" y="2611318"/>
            <a:ext cx="1735144" cy="1465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652DBD-AFB9-4F97-843C-15D7DA715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94336" l="8962" r="97705">
                        <a14:foregroundMark x1="10710" y1="6055" x2="10055" y2="13281"/>
                        <a14:foregroundMark x1="59454" y1="45117" x2="97923" y2="84570"/>
                        <a14:foregroundMark x1="22842" y1="94531" x2="27432" y2="93945"/>
                        <a14:foregroundMark x1="8962" y1="21289" x2="10273" y2="49023"/>
                        <a14:foregroundMark x1="10273" y1="49023" x2="10273" y2="49023"/>
                        <a14:foregroundMark x1="9945" y1="58984" x2="10492" y2="75000"/>
                        <a14:foregroundMark x1="10492" y1="79492" x2="16612" y2="77734"/>
                        <a14:foregroundMark x1="34863" y1="77344" x2="47432" y2="76367"/>
                        <a14:foregroundMark x1="47432" y1="76367" x2="47650" y2="76367"/>
                        <a14:foregroundMark x1="15956" y1="7422" x2="39016" y2="7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689" y="4688961"/>
            <a:ext cx="7386311" cy="41046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C784E5-940E-44F2-988E-A2E5D5172BEC}"/>
              </a:ext>
            </a:extLst>
          </p:cNvPr>
          <p:cNvCxnSpPr>
            <a:cxnSpLocks/>
          </p:cNvCxnSpPr>
          <p:nvPr/>
        </p:nvCxnSpPr>
        <p:spPr>
          <a:xfrm>
            <a:off x="4114800" y="4076700"/>
            <a:ext cx="13106400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>
            <a:extLst>
              <a:ext uri="{FF2B5EF4-FFF2-40B4-BE49-F238E27FC236}">
                <a16:creationId xmlns:a16="http://schemas.microsoft.com/office/drawing/2014/main" id="{512F2A96-5045-420B-B3B2-EFCE09A839E3}"/>
              </a:ext>
            </a:extLst>
          </p:cNvPr>
          <p:cNvSpPr txBox="1"/>
          <p:nvPr/>
        </p:nvSpPr>
        <p:spPr>
          <a:xfrm>
            <a:off x="533400" y="441291"/>
            <a:ext cx="12217544" cy="1001813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>
                <a:solidFill>
                  <a:schemeClr val="bg1"/>
                </a:solidFill>
                <a:latin typeface="Aileron Regular Bold"/>
              </a:rPr>
              <a:t>Introducing… </a:t>
            </a:r>
            <a:endParaRPr lang="en-US" sz="6899">
              <a:solidFill>
                <a:srgbClr val="FFFFFF"/>
              </a:solidFill>
              <a:latin typeface="Aileron Regular 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65992C-2F1E-4C8B-9023-535994FFB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120" y="5637024"/>
            <a:ext cx="2025968" cy="51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807EF8-6408-D94C-967F-DA54CE474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599" y="6181706"/>
            <a:ext cx="2819401" cy="2124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8852397-942D-4156-ABA0-E9F99E9B4A2E}"/>
              </a:ext>
            </a:extLst>
          </p:cNvPr>
          <p:cNvSpPr/>
          <p:nvPr/>
        </p:nvSpPr>
        <p:spPr>
          <a:xfrm>
            <a:off x="-838200" y="-2262211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35CE79-A9D6-44D7-BA38-6EAB0C63D788}"/>
              </a:ext>
            </a:extLst>
          </p:cNvPr>
          <p:cNvSpPr/>
          <p:nvPr/>
        </p:nvSpPr>
        <p:spPr>
          <a:xfrm>
            <a:off x="1127113" y="4028119"/>
            <a:ext cx="4800600" cy="4495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18B013-2B84-4417-A879-AD0A186A2D10}"/>
              </a:ext>
            </a:extLst>
          </p:cNvPr>
          <p:cNvSpPr/>
          <p:nvPr/>
        </p:nvSpPr>
        <p:spPr>
          <a:xfrm>
            <a:off x="6553200" y="4028181"/>
            <a:ext cx="4800600" cy="4495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A8841C-6BD3-4753-AF28-7677C9E4ADF4}"/>
              </a:ext>
            </a:extLst>
          </p:cNvPr>
          <p:cNvSpPr/>
          <p:nvPr/>
        </p:nvSpPr>
        <p:spPr>
          <a:xfrm>
            <a:off x="11999464" y="4028119"/>
            <a:ext cx="4800600" cy="4495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41547B49-018A-4803-A694-1B8622B015E8}"/>
              </a:ext>
            </a:extLst>
          </p:cNvPr>
          <p:cNvSpPr txBox="1"/>
          <p:nvPr/>
        </p:nvSpPr>
        <p:spPr>
          <a:xfrm>
            <a:off x="1866900" y="839667"/>
            <a:ext cx="14554200" cy="10643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7200">
                <a:solidFill>
                  <a:srgbClr val="002060"/>
                </a:solidFill>
                <a:latin typeface="Aileron Regular Bold"/>
              </a:rPr>
              <a:t>FINNUS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35A1DD-ADD2-4BEC-95DA-21C5C6D661FE}"/>
              </a:ext>
            </a:extLst>
          </p:cNvPr>
          <p:cNvSpPr txBox="1"/>
          <p:nvPr/>
        </p:nvSpPr>
        <p:spPr>
          <a:xfrm>
            <a:off x="1758956" y="4584933"/>
            <a:ext cx="3536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002060"/>
                </a:solidFill>
              </a:rPr>
              <a:t>Actionable Business Insights</a:t>
            </a:r>
            <a:endParaRPr lang="en-SG" sz="3600" b="1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36354-4275-4B0B-959B-2707C6436C0C}"/>
              </a:ext>
            </a:extLst>
          </p:cNvPr>
          <p:cNvSpPr txBox="1"/>
          <p:nvPr/>
        </p:nvSpPr>
        <p:spPr>
          <a:xfrm>
            <a:off x="7507091" y="4572208"/>
            <a:ext cx="4650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</a:rPr>
              <a:t>Explainable AI Interpretation </a:t>
            </a:r>
            <a:endParaRPr lang="en-SG" sz="3600" b="1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4D6E59-83F8-4578-8337-894429DB1A99}"/>
              </a:ext>
            </a:extLst>
          </p:cNvPr>
          <p:cNvSpPr txBox="1"/>
          <p:nvPr/>
        </p:nvSpPr>
        <p:spPr>
          <a:xfrm>
            <a:off x="1316379" y="7910463"/>
            <a:ext cx="4422067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Early warning signals of corporate vulnerabilities</a:t>
            </a:r>
            <a:endParaRPr lang="en-SG" sz="2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D12325-CCF5-4278-80C4-5326FEBFFE6B}"/>
              </a:ext>
            </a:extLst>
          </p:cNvPr>
          <p:cNvSpPr txBox="1"/>
          <p:nvPr/>
        </p:nvSpPr>
        <p:spPr>
          <a:xfrm>
            <a:off x="12436487" y="4424892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002060"/>
                </a:solidFill>
              </a:rPr>
              <a:t>Blockchain Data Provision Tracking</a:t>
            </a:r>
          </a:p>
        </p:txBody>
      </p:sp>
      <p:pic>
        <p:nvPicPr>
          <p:cNvPr id="3076" name="Picture 4" descr="Ai, artificial, intelligence, chip, technology, cpu Free Icon of Artificial  Intelligence">
            <a:extLst>
              <a:ext uri="{FF2B5EF4-FFF2-40B4-BE49-F238E27FC236}">
                <a16:creationId xmlns:a16="http://schemas.microsoft.com/office/drawing/2014/main" id="{B9881C41-18B6-4C3B-9D88-9823D1E5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778" y1="51556" x2="49778" y2="51556"/>
                        <a14:foregroundMark x1="57778" y1="53333" x2="57778" y2="53333"/>
                        <a14:foregroundMark x1="70667" y1="84444" x2="7066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63" y="5788027"/>
            <a:ext cx="1833562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arget Icon Vector. Target With An Arrow Flat Icon Concept Market.. Royalty  Free Cliparts, Vectors, And Stock Illustration. Image 112003697.">
            <a:extLst>
              <a:ext uri="{FF2B5EF4-FFF2-40B4-BE49-F238E27FC236}">
                <a16:creationId xmlns:a16="http://schemas.microsoft.com/office/drawing/2014/main" id="{5E21F595-303B-4E9E-98AF-53F0E28E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768" y1="33778" x2="72768" y2="33778"/>
                        <a14:foregroundMark x1="45536" y1="32000" x2="45536" y2="32000"/>
                        <a14:foregroundMark x1="49107" y1="44444" x2="49107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09" y="5631778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lockchain Icon High Res Stock Images | Shutterstock">
            <a:extLst>
              <a:ext uri="{FF2B5EF4-FFF2-40B4-BE49-F238E27FC236}">
                <a16:creationId xmlns:a16="http://schemas.microsoft.com/office/drawing/2014/main" id="{0EF3BCE0-7874-4004-B30D-303816EC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6250" y1="60000" x2="46250" y2="60000"/>
                        <a14:foregroundMark x1="65417" y1="46667" x2="65417" y2="46667"/>
                        <a14:foregroundMark x1="40000" y1="42381" x2="40000" y2="4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494" y="5287461"/>
            <a:ext cx="2910185" cy="25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B7338A3-2019-49DC-9CC6-0F8BB6728643}"/>
              </a:ext>
            </a:extLst>
          </p:cNvPr>
          <p:cNvSpPr txBox="1"/>
          <p:nvPr/>
        </p:nvSpPr>
        <p:spPr>
          <a:xfrm>
            <a:off x="6872921" y="7912462"/>
            <a:ext cx="4422067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Understanding factors affecting the risk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514E6D-A966-4F00-A8D7-22E0E3715F6A}"/>
              </a:ext>
            </a:extLst>
          </p:cNvPr>
          <p:cNvSpPr txBox="1"/>
          <p:nvPr/>
        </p:nvSpPr>
        <p:spPr>
          <a:xfrm>
            <a:off x="12357820" y="7833873"/>
            <a:ext cx="4422067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Secure and Immutable record of transactions</a:t>
            </a:r>
            <a:endParaRPr lang="en-SG" sz="280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001FD48-A939-4272-BD50-214A50D6F2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86" b="96005" l="9630" r="89922">
                        <a14:foregroundMark x1="57671" y1="6443" x2="57671" y2="6443"/>
                        <a14:foregroundMark x1="13998" y1="78222" x2="13998" y2="78222"/>
                        <a14:foregroundMark x1="25756" y1="82474" x2="25756" y2="82474"/>
                        <a14:foregroundMark x1="26764" y1="93299" x2="26764" y2="93299"/>
                        <a14:foregroundMark x1="14894" y1="95361" x2="14894" y2="95361"/>
                        <a14:foregroundMark x1="14894" y1="93814" x2="14894" y2="87371"/>
                        <a14:foregroundMark x1="37626" y1="82474" x2="37626" y2="82474"/>
                        <a14:foregroundMark x1="54983" y1="85696" x2="54983" y2="85696"/>
                        <a14:foregroundMark x1="67189" y1="79253" x2="67189" y2="79253"/>
                        <a14:foregroundMark x1="81299" y1="80928" x2="81299" y2="80928"/>
                        <a14:foregroundMark x1="83203" y1="95361" x2="83203" y2="95361"/>
                        <a14:foregroundMark x1="81747" y1="96005" x2="81747" y2="96005"/>
                      </a14:backgroundRemoval>
                    </a14:imgEffect>
                  </a14:imgLayer>
                </a14:imgProps>
              </a:ext>
            </a:extLst>
          </a:blip>
          <a:srcRect b="28336"/>
          <a:stretch/>
        </p:blipFill>
        <p:spPr>
          <a:xfrm>
            <a:off x="5610760" y="763108"/>
            <a:ext cx="1907066" cy="1154205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81B63F2-2063-4357-8631-6E047B072346}"/>
              </a:ext>
            </a:extLst>
          </p:cNvPr>
          <p:cNvSpPr/>
          <p:nvPr/>
        </p:nvSpPr>
        <p:spPr>
          <a:xfrm>
            <a:off x="3910707" y="2900843"/>
            <a:ext cx="10466585" cy="8306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>
                <a:solidFill>
                  <a:schemeClr val="bg1"/>
                </a:solidFill>
              </a:rPr>
              <a:t>One-Stop Risk Analysis Platform</a:t>
            </a:r>
          </a:p>
        </p:txBody>
      </p:sp>
      <p:pic>
        <p:nvPicPr>
          <p:cNvPr id="3088" name="Picture 16" descr="Valid tick flat icon Royalty Free Vector Image">
            <a:extLst>
              <a:ext uri="{FF2B5EF4-FFF2-40B4-BE49-F238E27FC236}">
                <a16:creationId xmlns:a16="http://schemas.microsoft.com/office/drawing/2014/main" id="{1D3DAFD4-A925-45EB-853B-EEDD57B3C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350" y="2861325"/>
            <a:ext cx="902408" cy="9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07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55458D0B-1DC4-4241-9184-4FBCA6259E98}"/>
              </a:ext>
            </a:extLst>
          </p:cNvPr>
          <p:cNvSpPr/>
          <p:nvPr/>
        </p:nvSpPr>
        <p:spPr>
          <a:xfrm>
            <a:off x="-609600" y="-2178378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20105-5D1B-468F-AC0F-76F9E2150F57}"/>
              </a:ext>
            </a:extLst>
          </p:cNvPr>
          <p:cNvSpPr txBox="1"/>
          <p:nvPr/>
        </p:nvSpPr>
        <p:spPr>
          <a:xfrm>
            <a:off x="7095706" y="655618"/>
            <a:ext cx="9144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b="1">
                <a:solidFill>
                  <a:srgbClr val="002060"/>
                </a:solidFill>
                <a:latin typeface="Inter Bold"/>
              </a:rPr>
              <a:t>Business Model</a:t>
            </a:r>
          </a:p>
        </p:txBody>
      </p:sp>
      <p:pic>
        <p:nvPicPr>
          <p:cNvPr id="9" name="Picture 2" descr="男子男头像套装人形图标Man Male Avatar Suit Person Icon素材- Canva可画">
            <a:extLst>
              <a:ext uri="{FF2B5EF4-FFF2-40B4-BE49-F238E27FC236}">
                <a16:creationId xmlns:a16="http://schemas.microsoft.com/office/drawing/2014/main" id="{405C62A3-E7E4-4CB7-A5CA-9F1A6F7E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5" b="98252" l="3977" r="96023">
                        <a14:foregroundMark x1="25568" y1="61888" x2="63636" y2="94755"/>
                        <a14:foregroundMark x1="23295" y1="71329" x2="53409" y2="96503"/>
                        <a14:foregroundMark x1="53409" y1="96503" x2="54545" y2="96853"/>
                        <a14:foregroundMark x1="65909" y1="72028" x2="77841" y2="68182"/>
                        <a14:foregroundMark x1="72727" y1="59790" x2="67045" y2="94755"/>
                        <a14:foregroundMark x1="80114" y1="71329" x2="90909" y2="91958"/>
                        <a14:foregroundMark x1="90909" y1="91958" x2="96023" y2="96154"/>
                        <a14:foregroundMark x1="90341" y1="98951" x2="90341" y2="98951"/>
                        <a14:foregroundMark x1="27841" y1="92657" x2="27841" y2="92657"/>
                        <a14:foregroundMark x1="7955" y1="81119" x2="7955" y2="81119"/>
                        <a14:foregroundMark x1="12500" y1="76923" x2="6818" y2="95455"/>
                        <a14:foregroundMark x1="47727" y1="62587" x2="50000" y2="69580"/>
                        <a14:foregroundMark x1="46591" y1="55594" x2="55682" y2="81119"/>
                        <a14:foregroundMark x1="51136" y1="61888" x2="53409" y2="77622"/>
                        <a14:foregroundMark x1="31250" y1="84615" x2="31250" y2="96853"/>
                        <a14:foregroundMark x1="9091" y1="96853" x2="9091" y2="98951"/>
                        <a14:foregroundMark x1="22159" y1="67483" x2="4545" y2="86014"/>
                        <a14:foregroundMark x1="4545" y1="86014" x2="4545" y2="98252"/>
                        <a14:foregroundMark x1="22159" y1="22028" x2="52841" y2="4895"/>
                        <a14:foregroundMark x1="52841" y1="4895" x2="74432" y2="1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47" y="4620518"/>
            <a:ext cx="901583" cy="14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A79617-8A0A-4E22-A4FD-BB0A08553A4C}"/>
              </a:ext>
            </a:extLst>
          </p:cNvPr>
          <p:cNvSpPr txBox="1"/>
          <p:nvPr/>
        </p:nvSpPr>
        <p:spPr>
          <a:xfrm>
            <a:off x="1471536" y="5561826"/>
            <a:ext cx="3320179" cy="102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400" b="1" dirty="0">
                <a:solidFill>
                  <a:srgbClr val="002060"/>
                </a:solidFill>
                <a:latin typeface="Inter Bold"/>
              </a:rPr>
              <a:t>Individuals</a:t>
            </a:r>
          </a:p>
        </p:txBody>
      </p:sp>
      <p:pic>
        <p:nvPicPr>
          <p:cNvPr id="11" name="Picture 2" descr="Government buildings - Free buildings icons">
            <a:extLst>
              <a:ext uri="{FF2B5EF4-FFF2-40B4-BE49-F238E27FC236}">
                <a16:creationId xmlns:a16="http://schemas.microsoft.com/office/drawing/2014/main" id="{C0F6BFEE-E3F3-49C4-8A5E-2DC91BF55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1" b="98667" l="9778" r="89778">
                        <a14:foregroundMark x1="40000" y1="99111" x2="40000" y2="99111"/>
                        <a14:foregroundMark x1="54222" y1="10222" x2="54222" y2="10222"/>
                        <a14:foregroundMark x1="60000" y1="10222" x2="60000" y2="10222"/>
                        <a14:foregroundMark x1="59556" y1="7556" x2="59556" y2="7556"/>
                        <a14:foregroundMark x1="47556" y1="13778" x2="47556" y2="13778"/>
                        <a14:foregroundMark x1="49333" y1="20444" x2="48889" y2="29778"/>
                        <a14:foregroundMark x1="48000" y1="20889" x2="47556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388" y="2831240"/>
            <a:ext cx="1293295" cy="12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E498E1-F3D8-4D58-899F-0763271A0B9B}"/>
              </a:ext>
            </a:extLst>
          </p:cNvPr>
          <p:cNvSpPr txBox="1"/>
          <p:nvPr/>
        </p:nvSpPr>
        <p:spPr>
          <a:xfrm>
            <a:off x="7793096" y="3633610"/>
            <a:ext cx="4260376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400" b="1" dirty="0">
                <a:solidFill>
                  <a:srgbClr val="002060"/>
                </a:solidFill>
                <a:latin typeface="Inter Bold"/>
              </a:rPr>
              <a:t>Regulators</a:t>
            </a:r>
          </a:p>
        </p:txBody>
      </p:sp>
      <p:pic>
        <p:nvPicPr>
          <p:cNvPr id="4100" name="Picture 4" descr="How can I Clean a Laptop Screen? (with pictures)">
            <a:extLst>
              <a:ext uri="{FF2B5EF4-FFF2-40B4-BE49-F238E27FC236}">
                <a16:creationId xmlns:a16="http://schemas.microsoft.com/office/drawing/2014/main" id="{56FD9987-5AD5-4D59-839B-8A87829B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15" y="5888522"/>
            <a:ext cx="4618914" cy="324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A08E96-008B-4C93-A17A-B7C3B6DB393E}"/>
              </a:ext>
            </a:extLst>
          </p:cNvPr>
          <p:cNvSpPr txBox="1"/>
          <p:nvPr/>
        </p:nvSpPr>
        <p:spPr>
          <a:xfrm>
            <a:off x="7509969" y="8871577"/>
            <a:ext cx="3067221" cy="1115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4800" b="1">
                <a:solidFill>
                  <a:srgbClr val="002060"/>
                </a:solidFill>
                <a:latin typeface="Inter Bold"/>
              </a:rPr>
              <a:t>FINNUS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82C4A-3D6F-41EB-AF71-48895CC3D63F}"/>
              </a:ext>
            </a:extLst>
          </p:cNvPr>
          <p:cNvSpPr txBox="1"/>
          <p:nvPr/>
        </p:nvSpPr>
        <p:spPr>
          <a:xfrm>
            <a:off x="14558528" y="5143500"/>
            <a:ext cx="4260376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400" b="1">
                <a:solidFill>
                  <a:srgbClr val="002060"/>
                </a:solidFill>
                <a:latin typeface="Inter Bold"/>
              </a:rPr>
              <a:t>Corporates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74B391-D77B-49E0-AC4C-5D04B8BB6ACF}"/>
              </a:ext>
            </a:extLst>
          </p:cNvPr>
          <p:cNvSpPr txBox="1"/>
          <p:nvPr/>
        </p:nvSpPr>
        <p:spPr>
          <a:xfrm rot="20709452">
            <a:off x="11168213" y="5068394"/>
            <a:ext cx="393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Payment +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D26754-A34E-4EE4-900E-BBF1DCBBE5FE}"/>
              </a:ext>
            </a:extLst>
          </p:cNvPr>
          <p:cNvSpPr txBox="1"/>
          <p:nvPr/>
        </p:nvSpPr>
        <p:spPr>
          <a:xfrm rot="20594553">
            <a:off x="11328095" y="6194730"/>
            <a:ext cx="3531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Explainable Risk Score + </a:t>
            </a:r>
          </a:p>
          <a:p>
            <a:r>
              <a:rPr lang="en-SG" sz="2400" dirty="0"/>
              <a:t>Data Insights </a:t>
            </a:r>
          </a:p>
          <a:p>
            <a:endParaRPr lang="en-SG" sz="2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02C89C-2CCA-4B41-B02C-42046974CB8C}"/>
              </a:ext>
            </a:extLst>
          </p:cNvPr>
          <p:cNvCxnSpPr>
            <a:cxnSpLocks/>
          </p:cNvCxnSpPr>
          <p:nvPr/>
        </p:nvCxnSpPr>
        <p:spPr>
          <a:xfrm>
            <a:off x="3989382" y="5830137"/>
            <a:ext cx="2383703" cy="60199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C25EA8-01B1-41BE-8151-776A99A9C7EE}"/>
              </a:ext>
            </a:extLst>
          </p:cNvPr>
          <p:cNvCxnSpPr>
            <a:cxnSpLocks/>
          </p:cNvCxnSpPr>
          <p:nvPr/>
        </p:nvCxnSpPr>
        <p:spPr>
          <a:xfrm flipH="1" flipV="1">
            <a:off x="3741329" y="6091124"/>
            <a:ext cx="2389791" cy="590726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859837-1F1A-429A-BD0B-66246B66623E}"/>
              </a:ext>
            </a:extLst>
          </p:cNvPr>
          <p:cNvSpPr txBox="1"/>
          <p:nvPr/>
        </p:nvSpPr>
        <p:spPr>
          <a:xfrm rot="901700">
            <a:off x="4610935" y="5887412"/>
            <a:ext cx="393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Payment</a:t>
            </a:r>
          </a:p>
        </p:txBody>
      </p:sp>
      <p:pic>
        <p:nvPicPr>
          <p:cNvPr id="5122" name="Picture 2" descr="Business Model Icon Stock Illustrations – 66,448 Business Model Icon Stock  Illustrations, Vectors &amp; Clipart - Dreamstime">
            <a:extLst>
              <a:ext uri="{FF2B5EF4-FFF2-40B4-BE49-F238E27FC236}">
                <a16:creationId xmlns:a16="http://schemas.microsoft.com/office/drawing/2014/main" id="{CCB3307D-1332-4F25-BCC4-9D8F3E9F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2889" y1="46222" x2="52000" y2="48889"/>
                        <a14:foregroundMark x1="47111" y1="44000" x2="60444" y2="54667"/>
                        <a14:foregroundMark x1="42222" y1="50222" x2="52000" y2="49778"/>
                        <a14:foregroundMark x1="35111" y1="33333" x2="35111" y2="33333"/>
                        <a14:foregroundMark x1="32000" y1="60889" x2="32000" y2="60889"/>
                        <a14:foregroundMark x1="35111" y1="62222" x2="32000" y2="62222"/>
                        <a14:foregroundMark x1="70667" y1="37333" x2="70667" y2="37333"/>
                        <a14:foregroundMark x1="56444" y1="26667" x2="56444" y2="26667"/>
                        <a14:foregroundMark x1="70667" y1="64000" x2="70667" y2="64000"/>
                        <a14:foregroundMark x1="51556" y1="43111" x2="51556" y2="43111"/>
                        <a14:foregroundMark x1="51556" y1="43111" x2="56889" y2="51111"/>
                        <a14:foregroundMark x1="46222" y1="49778" x2="52889" y2="56000"/>
                        <a14:foregroundMark x1="54222" y1="25333" x2="54222" y2="2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693" y="-197799"/>
            <a:ext cx="2818689" cy="281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E19DD3D-A3F5-4C3B-8DAB-40FF8A5AE7A1}"/>
              </a:ext>
            </a:extLst>
          </p:cNvPr>
          <p:cNvCxnSpPr>
            <a:cxnSpLocks/>
          </p:cNvCxnSpPr>
          <p:nvPr/>
        </p:nvCxnSpPr>
        <p:spPr>
          <a:xfrm flipH="1">
            <a:off x="11116055" y="5555886"/>
            <a:ext cx="2395471" cy="64325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362D2C-DE32-4102-856D-A9C2747AFDF9}"/>
              </a:ext>
            </a:extLst>
          </p:cNvPr>
          <p:cNvCxnSpPr>
            <a:cxnSpLocks/>
          </p:cNvCxnSpPr>
          <p:nvPr/>
        </p:nvCxnSpPr>
        <p:spPr>
          <a:xfrm flipV="1">
            <a:off x="11268604" y="5846027"/>
            <a:ext cx="2392230" cy="64793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4" descr="Agency company icon | Pre-Designed Illustrator Graphics ~ Creative Market">
            <a:extLst>
              <a:ext uri="{FF2B5EF4-FFF2-40B4-BE49-F238E27FC236}">
                <a16:creationId xmlns:a16="http://schemas.microsoft.com/office/drawing/2014/main" id="{21ADDC32-B42F-4C04-BF68-BF090560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4364" y1="10383" x2="44364" y2="10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141" y="4239512"/>
            <a:ext cx="2287351" cy="152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6757D6E-1707-4110-8A96-60EE7F72339E}"/>
              </a:ext>
            </a:extLst>
          </p:cNvPr>
          <p:cNvSpPr txBox="1"/>
          <p:nvPr/>
        </p:nvSpPr>
        <p:spPr>
          <a:xfrm rot="911044">
            <a:off x="3381974" y="6672790"/>
            <a:ext cx="3531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Explainable Risk Score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808983-DA62-0749-93A5-8F53F7A79D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1851" y="6176843"/>
            <a:ext cx="3303093" cy="198240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2A2BC4-1C5A-4A71-9DA8-CE7C5D044DCE}"/>
              </a:ext>
            </a:extLst>
          </p:cNvPr>
          <p:cNvCxnSpPr>
            <a:cxnSpLocks/>
          </p:cNvCxnSpPr>
          <p:nvPr/>
        </p:nvCxnSpPr>
        <p:spPr>
          <a:xfrm>
            <a:off x="8469926" y="4809424"/>
            <a:ext cx="485" cy="104345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FAD17D-F5A0-478A-9294-3E943FC126E0}"/>
              </a:ext>
            </a:extLst>
          </p:cNvPr>
          <p:cNvCxnSpPr>
            <a:cxnSpLocks/>
          </p:cNvCxnSpPr>
          <p:nvPr/>
        </p:nvCxnSpPr>
        <p:spPr>
          <a:xfrm flipH="1" flipV="1">
            <a:off x="8845235" y="4802572"/>
            <a:ext cx="6190" cy="993313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18BCDCF-7A50-44BE-B0A7-7F05177AD16E}"/>
              </a:ext>
            </a:extLst>
          </p:cNvPr>
          <p:cNvSpPr txBox="1"/>
          <p:nvPr/>
        </p:nvSpPr>
        <p:spPr>
          <a:xfrm>
            <a:off x="7118985" y="5002849"/>
            <a:ext cx="129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Payment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803D4A-0749-48EC-8486-51801EC655E6}"/>
              </a:ext>
            </a:extLst>
          </p:cNvPr>
          <p:cNvSpPr txBox="1"/>
          <p:nvPr/>
        </p:nvSpPr>
        <p:spPr>
          <a:xfrm>
            <a:off x="9080655" y="4829173"/>
            <a:ext cx="3531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Customized </a:t>
            </a:r>
          </a:p>
          <a:p>
            <a:r>
              <a:rPr lang="en-SG" sz="2400" dirty="0"/>
              <a:t>Platform 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15843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aptop icon on white background 636084 Vector Art at Vecteezy">
            <a:extLst>
              <a:ext uri="{FF2B5EF4-FFF2-40B4-BE49-F238E27FC236}">
                <a16:creationId xmlns:a16="http://schemas.microsoft.com/office/drawing/2014/main" id="{4720A038-E09F-45BD-B98C-6469B2251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73" y="-935972"/>
            <a:ext cx="14732144" cy="128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533400" y="584066"/>
            <a:ext cx="18897599" cy="2313080"/>
            <a:chOff x="-873538" y="-987211"/>
            <a:chExt cx="25196799" cy="3084104"/>
          </a:xfrm>
        </p:grpSpPr>
        <p:sp>
          <p:nvSpPr>
            <p:cNvPr id="3" name="TextBox 3"/>
            <p:cNvSpPr txBox="1"/>
            <p:nvPr/>
          </p:nvSpPr>
          <p:spPr>
            <a:xfrm>
              <a:off x="-873538" y="-987211"/>
              <a:ext cx="16290059" cy="127675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79"/>
                </a:lnSpc>
              </a:pPr>
              <a:r>
                <a:rPr lang="en-US" sz="4400" b="1">
                  <a:solidFill>
                    <a:schemeClr val="bg1"/>
                  </a:solidFill>
                  <a:latin typeface="Aileron Regular Bold"/>
                </a:rPr>
                <a:t>User Experience</a:t>
              </a:r>
              <a:endParaRPr lang="en-US" sz="4400" b="1">
                <a:solidFill>
                  <a:srgbClr val="FFFFFF"/>
                </a:solidFill>
                <a:latin typeface="Aileron Regular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2580861" y="2020589"/>
              <a:ext cx="21742400" cy="76304"/>
            </a:xfrm>
            <a:prstGeom prst="line">
              <a:avLst/>
            </a:prstGeom>
            <a:ln w="12700" cap="rnd">
              <a:noFill/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6" name="Picture 2" descr="男子男头像套装人形图标Man Male Avatar Suit Person Icon素材- Canva可画">
            <a:extLst>
              <a:ext uri="{FF2B5EF4-FFF2-40B4-BE49-F238E27FC236}">
                <a16:creationId xmlns:a16="http://schemas.microsoft.com/office/drawing/2014/main" id="{B4B48DEB-861B-4762-9437-13755954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95" b="98252" l="3977" r="96023">
                        <a14:foregroundMark x1="25568" y1="61888" x2="63636" y2="94755"/>
                        <a14:foregroundMark x1="23295" y1="71329" x2="53409" y2="96503"/>
                        <a14:foregroundMark x1="53409" y1="96503" x2="54545" y2="96853"/>
                        <a14:foregroundMark x1="65909" y1="72028" x2="77841" y2="68182"/>
                        <a14:foregroundMark x1="72727" y1="59790" x2="67045" y2="94755"/>
                        <a14:foregroundMark x1="80114" y1="71329" x2="90909" y2="91958"/>
                        <a14:foregroundMark x1="90909" y1="91958" x2="96023" y2="96154"/>
                        <a14:foregroundMark x1="90341" y1="98951" x2="90341" y2="98951"/>
                        <a14:foregroundMark x1="27841" y1="92657" x2="27841" y2="92657"/>
                        <a14:foregroundMark x1="7955" y1="81119" x2="7955" y2="81119"/>
                        <a14:foregroundMark x1="12500" y1="76923" x2="6818" y2="95455"/>
                        <a14:foregroundMark x1="47727" y1="62587" x2="50000" y2="69580"/>
                        <a14:foregroundMark x1="46591" y1="55594" x2="55682" y2="81119"/>
                        <a14:foregroundMark x1="51136" y1="61888" x2="53409" y2="77622"/>
                        <a14:foregroundMark x1="31250" y1="84615" x2="31250" y2="96853"/>
                        <a14:foregroundMark x1="9091" y1="96853" x2="9091" y2="98951"/>
                        <a14:foregroundMark x1="22159" y1="67483" x2="4545" y2="86014"/>
                        <a14:foregroundMark x1="4545" y1="86014" x2="4545" y2="98252"/>
                        <a14:foregroundMark x1="22159" y1="22028" x2="52841" y2="4895"/>
                        <a14:foregroundMark x1="52841" y1="4895" x2="74432" y2="1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24100"/>
            <a:ext cx="901583" cy="14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overnment buildings - Free buildings icons">
            <a:extLst>
              <a:ext uri="{FF2B5EF4-FFF2-40B4-BE49-F238E27FC236}">
                <a16:creationId xmlns:a16="http://schemas.microsoft.com/office/drawing/2014/main" id="{5585B31F-4FAD-4B48-8D83-2CAE3554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11" b="98667" l="9778" r="89778">
                        <a14:foregroundMark x1="40000" y1="99111" x2="40000" y2="99111"/>
                        <a14:foregroundMark x1="54222" y1="10222" x2="54222" y2="10222"/>
                        <a14:foregroundMark x1="60000" y1="10222" x2="60000" y2="10222"/>
                        <a14:foregroundMark x1="59556" y1="7556" x2="59556" y2="7556"/>
                        <a14:foregroundMark x1="47556" y1="13778" x2="47556" y2="13778"/>
                        <a14:foregroundMark x1="49333" y1="20444" x2="48889" y2="29778"/>
                        <a14:foregroundMark x1="48000" y1="20889" x2="47556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20" y="4596663"/>
            <a:ext cx="1482552" cy="148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FE1E69-985B-4A97-A2EF-A2C6D6BAFBEE}"/>
              </a:ext>
            </a:extLst>
          </p:cNvPr>
          <p:cNvSpPr txBox="1"/>
          <p:nvPr/>
        </p:nvSpPr>
        <p:spPr>
          <a:xfrm>
            <a:off x="1454024" y="3242304"/>
            <a:ext cx="4260376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400" b="1">
                <a:solidFill>
                  <a:srgbClr val="002060"/>
                </a:solidFill>
                <a:latin typeface="Inter Bold"/>
              </a:rPr>
              <a:t>Individuals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91863D-AA34-4618-A3BC-946C0CBBF781}"/>
              </a:ext>
            </a:extLst>
          </p:cNvPr>
          <p:cNvSpPr txBox="1"/>
          <p:nvPr/>
        </p:nvSpPr>
        <p:spPr>
          <a:xfrm>
            <a:off x="1400972" y="5509341"/>
            <a:ext cx="4260376" cy="10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2400" b="1">
                <a:solidFill>
                  <a:srgbClr val="002060"/>
                </a:solidFill>
                <a:latin typeface="Inter Bold"/>
              </a:rPr>
              <a:t>Regulators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D3F46A-62DF-43F6-8FEE-F72036967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322" y="2279010"/>
            <a:ext cx="7126178" cy="4176418"/>
          </a:xfrm>
          <a:prstGeom prst="rect">
            <a:avLst/>
          </a:prstGeom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02C4F0CA-49E2-45EC-A847-2156C12C3697}"/>
              </a:ext>
            </a:extLst>
          </p:cNvPr>
          <p:cNvSpPr txBox="1"/>
          <p:nvPr/>
        </p:nvSpPr>
        <p:spPr>
          <a:xfrm>
            <a:off x="12349039" y="864528"/>
            <a:ext cx="5776661" cy="67710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Aileron Regular Bold"/>
              </a:rPr>
              <a:t>User Experience</a:t>
            </a:r>
            <a:endParaRPr lang="en-US" sz="4400" b="1">
              <a:solidFill>
                <a:srgbClr val="FFFFFF"/>
              </a:solidFill>
              <a:latin typeface="Aileron Regular Bold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4223517A-CF92-4148-8B03-96705E8B7DC3}"/>
              </a:ext>
            </a:extLst>
          </p:cNvPr>
          <p:cNvSpPr txBox="1"/>
          <p:nvPr/>
        </p:nvSpPr>
        <p:spPr>
          <a:xfrm>
            <a:off x="6428697" y="824872"/>
            <a:ext cx="4589451" cy="73866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>
                <a:solidFill>
                  <a:srgbClr val="002060"/>
                </a:solidFill>
                <a:latin typeface="Aileron Regular Bold"/>
              </a:rPr>
              <a:t>Demonstration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25BE46-CAB3-467A-971D-8F1BCC667B94}"/>
              </a:ext>
            </a:extLst>
          </p:cNvPr>
          <p:cNvCxnSpPr>
            <a:cxnSpLocks/>
          </p:cNvCxnSpPr>
          <p:nvPr/>
        </p:nvCxnSpPr>
        <p:spPr>
          <a:xfrm flipV="1">
            <a:off x="5010055" y="1203960"/>
            <a:ext cx="1329785" cy="1207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9A0211-925F-4BB6-9FFA-338F9E3856A6}"/>
              </a:ext>
            </a:extLst>
          </p:cNvPr>
          <p:cNvCxnSpPr>
            <a:cxnSpLocks/>
          </p:cNvCxnSpPr>
          <p:nvPr/>
        </p:nvCxnSpPr>
        <p:spPr>
          <a:xfrm flipV="1">
            <a:off x="11076525" y="1203082"/>
            <a:ext cx="1329785" cy="1207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Agency company icon | Pre-Designed Illustrator Graphics ~ Creative Market">
            <a:extLst>
              <a:ext uri="{FF2B5EF4-FFF2-40B4-BE49-F238E27FC236}">
                <a16:creationId xmlns:a16="http://schemas.microsoft.com/office/drawing/2014/main" id="{CB9FD002-0DC0-4A86-919C-62F20B00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364" y1="10383" x2="44364" y2="10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290" y="2324100"/>
            <a:ext cx="2287351" cy="152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A81DB3-F021-4D35-A91C-FF298D9BE5D9}"/>
              </a:ext>
            </a:extLst>
          </p:cNvPr>
          <p:cNvSpPr txBox="1"/>
          <p:nvPr/>
        </p:nvSpPr>
        <p:spPr>
          <a:xfrm>
            <a:off x="12520223" y="3332886"/>
            <a:ext cx="5438097" cy="106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2400" b="1">
                <a:solidFill>
                  <a:srgbClr val="002060"/>
                </a:solidFill>
                <a:latin typeface="Inter Bold"/>
              </a:rPr>
              <a:t>Corporates</a:t>
            </a:r>
          </a:p>
        </p:txBody>
      </p:sp>
    </p:spTree>
    <p:extLst>
      <p:ext uri="{BB962C8B-B14F-4D97-AF65-F5344CB8AC3E}">
        <p14:creationId xmlns:p14="http://schemas.microsoft.com/office/powerpoint/2010/main" val="297861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EFD83F45-6E68-4B70-8235-E7DE75086102}"/>
              </a:ext>
            </a:extLst>
          </p:cNvPr>
          <p:cNvSpPr/>
          <p:nvPr/>
        </p:nvSpPr>
        <p:spPr>
          <a:xfrm>
            <a:off x="-1290674" y="-2355112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31586">
            <a:off x="13743442" y="-143293"/>
            <a:ext cx="5105400" cy="31096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5B7B6C-781F-473B-AA0C-D5FC9BF7C844}"/>
              </a:ext>
            </a:extLst>
          </p:cNvPr>
          <p:cNvSpPr txBox="1"/>
          <p:nvPr/>
        </p:nvSpPr>
        <p:spPr>
          <a:xfrm>
            <a:off x="5584984" y="685248"/>
            <a:ext cx="9144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b="1">
                <a:solidFill>
                  <a:srgbClr val="002060"/>
                </a:solidFill>
                <a:latin typeface="Inter Bold"/>
              </a:rPr>
              <a:t>Modelling 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5345B-8C29-4357-A48D-B0960AE8D08C}"/>
              </a:ext>
            </a:extLst>
          </p:cNvPr>
          <p:cNvSpPr txBox="1"/>
          <p:nvPr/>
        </p:nvSpPr>
        <p:spPr>
          <a:xfrm>
            <a:off x="1817844" y="3696735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Company 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CBDBE1-D59C-4F88-B4CD-9B99591DDCB0}"/>
              </a:ext>
            </a:extLst>
          </p:cNvPr>
          <p:cNvSpPr txBox="1"/>
          <p:nvPr/>
        </p:nvSpPr>
        <p:spPr>
          <a:xfrm>
            <a:off x="1737966" y="6390125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/>
              <a:t>Social Media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7E7AE-F10E-4A8E-8D62-3A5A2C18C1A5}"/>
              </a:ext>
            </a:extLst>
          </p:cNvPr>
          <p:cNvSpPr txBox="1"/>
          <p:nvPr/>
        </p:nvSpPr>
        <p:spPr>
          <a:xfrm>
            <a:off x="1817844" y="893258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/>
              <a:t>News Articles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F839F5-A522-4FA4-B4C7-06483C1FCE0B}"/>
              </a:ext>
            </a:extLst>
          </p:cNvPr>
          <p:cNvSpPr txBox="1"/>
          <p:nvPr/>
        </p:nvSpPr>
        <p:spPr>
          <a:xfrm>
            <a:off x="4775443" y="8142946"/>
            <a:ext cx="35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Sentiment Analysis</a:t>
            </a:r>
          </a:p>
          <a:p>
            <a:pPr algn="ctr"/>
            <a:r>
              <a:rPr lang="en-SG" sz="2400" dirty="0"/>
              <a:t>Using Vader in NLTK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CFFCD-3B4A-415D-A745-D28C28DBA077}"/>
              </a:ext>
            </a:extLst>
          </p:cNvPr>
          <p:cNvSpPr txBox="1"/>
          <p:nvPr/>
        </p:nvSpPr>
        <p:spPr>
          <a:xfrm>
            <a:off x="4868632" y="4285351"/>
            <a:ext cx="35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Feature Engineering </a:t>
            </a:r>
            <a:r>
              <a:rPr lang="en-SG" sz="2400"/>
              <a:t>Create relevant variables</a:t>
            </a:r>
            <a:endParaRPr lang="en-SG" sz="28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861A6A-2666-46EB-9B81-59E6E1BEE7C6}"/>
              </a:ext>
            </a:extLst>
          </p:cNvPr>
          <p:cNvSpPr txBox="1"/>
          <p:nvPr/>
        </p:nvSpPr>
        <p:spPr>
          <a:xfrm>
            <a:off x="7910741" y="6094094"/>
            <a:ext cx="29867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Pre-Processing</a:t>
            </a:r>
          </a:p>
          <a:p>
            <a:pPr algn="ctr"/>
            <a:r>
              <a:rPr lang="en-SG" sz="2400"/>
              <a:t>Cleaning, Scaling and Resampling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4FDA3A-621C-40A6-888E-14212C57B0FE}"/>
              </a:ext>
            </a:extLst>
          </p:cNvPr>
          <p:cNvSpPr txBox="1"/>
          <p:nvPr/>
        </p:nvSpPr>
        <p:spPr>
          <a:xfrm>
            <a:off x="11612880" y="7752186"/>
            <a:ext cx="375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Models updated to incorporate new data or consider significant changes </a:t>
            </a:r>
          </a:p>
        </p:txBody>
      </p:sp>
      <p:pic>
        <p:nvPicPr>
          <p:cNvPr id="8196" name="Picture 4" descr="Financial Statement Icon Royalty Free Cliparts, Vectors, And Stock  Illustration. Image 104868571.">
            <a:extLst>
              <a:ext uri="{FF2B5EF4-FFF2-40B4-BE49-F238E27FC236}">
                <a16:creationId xmlns:a16="http://schemas.microsoft.com/office/drawing/2014/main" id="{B0F6E4B5-025F-472D-8E09-DA0E0DA24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74" t="26462" r="28950" b="22795"/>
          <a:stretch/>
        </p:blipFill>
        <p:spPr bwMode="auto">
          <a:xfrm>
            <a:off x="558073" y="3629238"/>
            <a:ext cx="718601" cy="8289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C091DA2-FC11-4E98-9CF0-0DC14580D90A}"/>
              </a:ext>
            </a:extLst>
          </p:cNvPr>
          <p:cNvSpPr/>
          <p:nvPr/>
        </p:nvSpPr>
        <p:spPr>
          <a:xfrm>
            <a:off x="556204" y="2806451"/>
            <a:ext cx="4069612" cy="57276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Data Sources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41CBCFE-4849-4C20-A956-C190A067C1E7}"/>
              </a:ext>
            </a:extLst>
          </p:cNvPr>
          <p:cNvSpPr/>
          <p:nvPr/>
        </p:nvSpPr>
        <p:spPr>
          <a:xfrm>
            <a:off x="5290184" y="2819218"/>
            <a:ext cx="6292216" cy="59872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Data Preparation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6C54E8B-D464-4602-A039-C32E89D2FA20}"/>
              </a:ext>
            </a:extLst>
          </p:cNvPr>
          <p:cNvSpPr/>
          <p:nvPr/>
        </p:nvSpPr>
        <p:spPr>
          <a:xfrm>
            <a:off x="11817272" y="2884396"/>
            <a:ext cx="2660727" cy="4948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Modelling</a:t>
            </a:r>
          </a:p>
        </p:txBody>
      </p:sp>
      <p:sp>
        <p:nvSpPr>
          <p:cNvPr id="56" name="Plus Sign 55">
            <a:extLst>
              <a:ext uri="{FF2B5EF4-FFF2-40B4-BE49-F238E27FC236}">
                <a16:creationId xmlns:a16="http://schemas.microsoft.com/office/drawing/2014/main" id="{811BE692-9A7E-41C0-8BAD-D10D738A1BB4}"/>
              </a:ext>
            </a:extLst>
          </p:cNvPr>
          <p:cNvSpPr/>
          <p:nvPr/>
        </p:nvSpPr>
        <p:spPr>
          <a:xfrm>
            <a:off x="2620139" y="7910595"/>
            <a:ext cx="419355" cy="418440"/>
          </a:xfrm>
          <a:prstGeom prst="mathPlu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7" name="Picture 8" descr="Facebook Brand Resources">
            <a:extLst>
              <a:ext uri="{FF2B5EF4-FFF2-40B4-BE49-F238E27FC236}">
                <a16:creationId xmlns:a16="http://schemas.microsoft.com/office/drawing/2014/main" id="{A874A1D9-21B2-496D-B5A6-9F4991F9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1" y="6127961"/>
            <a:ext cx="529399" cy="52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31F3DA4-668E-47F0-9075-562BE1529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961" y="6074666"/>
            <a:ext cx="570396" cy="6166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4F7A9-D232-4536-82CE-6F681B2A90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360" y="8807919"/>
            <a:ext cx="1164901" cy="899756"/>
          </a:xfrm>
          <a:prstGeom prst="rect">
            <a:avLst/>
          </a:prstGeom>
        </p:spPr>
      </p:pic>
      <p:pic>
        <p:nvPicPr>
          <p:cNvPr id="8198" name="Picture 6" descr="Who Made That Twitter Bird? - The New York Times">
            <a:extLst>
              <a:ext uri="{FF2B5EF4-FFF2-40B4-BE49-F238E27FC236}">
                <a16:creationId xmlns:a16="http://schemas.microsoft.com/office/drawing/2014/main" id="{AEB4F669-D02E-4DB6-9740-56641B1CC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05" y="6808134"/>
            <a:ext cx="72045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B531018-1526-463D-A79F-066FEF27D0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880" y="6742701"/>
            <a:ext cx="573776" cy="59872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1D8CC38-69FE-4016-ADF5-B87059331E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0894" y="7520148"/>
            <a:ext cx="2168282" cy="625466"/>
          </a:xfrm>
          <a:prstGeom prst="rect">
            <a:avLst/>
          </a:prstGeom>
        </p:spPr>
      </p:pic>
      <p:pic>
        <p:nvPicPr>
          <p:cNvPr id="8200" name="Picture 8" descr="Engineering Icons - 20,510 free vector icons">
            <a:extLst>
              <a:ext uri="{FF2B5EF4-FFF2-40B4-BE49-F238E27FC236}">
                <a16:creationId xmlns:a16="http://schemas.microsoft.com/office/drawing/2014/main" id="{B5255250-C029-4474-A1A3-A175AC9F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153" y="3582966"/>
            <a:ext cx="718601" cy="7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ight Brace 64">
            <a:extLst>
              <a:ext uri="{FF2B5EF4-FFF2-40B4-BE49-F238E27FC236}">
                <a16:creationId xmlns:a16="http://schemas.microsoft.com/office/drawing/2014/main" id="{F43D16C6-26AB-4926-84CE-7C060C3B6933}"/>
              </a:ext>
            </a:extLst>
          </p:cNvPr>
          <p:cNvSpPr/>
          <p:nvPr/>
        </p:nvSpPr>
        <p:spPr>
          <a:xfrm>
            <a:off x="4554254" y="3924300"/>
            <a:ext cx="397635" cy="5706479"/>
          </a:xfrm>
          <a:prstGeom prst="rightBrac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34249C5-B0D4-49C4-BF9D-F5550CBD57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186" b="96005" l="9630" r="89922">
                        <a14:foregroundMark x1="57671" y1="6443" x2="57671" y2="6443"/>
                        <a14:foregroundMark x1="13998" y1="78222" x2="13998" y2="78222"/>
                        <a14:foregroundMark x1="25756" y1="82474" x2="25756" y2="82474"/>
                        <a14:foregroundMark x1="26764" y1="93299" x2="26764" y2="93299"/>
                        <a14:foregroundMark x1="14894" y1="95361" x2="14894" y2="95361"/>
                        <a14:foregroundMark x1="14894" y1="93814" x2="14894" y2="87371"/>
                        <a14:foregroundMark x1="37626" y1="82474" x2="37626" y2="82474"/>
                        <a14:foregroundMark x1="54983" y1="85696" x2="54983" y2="85696"/>
                        <a14:foregroundMark x1="67189" y1="79253" x2="67189" y2="79253"/>
                        <a14:foregroundMark x1="81299" y1="80928" x2="81299" y2="80928"/>
                        <a14:foregroundMark x1="83203" y1="95361" x2="83203" y2="95361"/>
                        <a14:foregroundMark x1="81747" y1="96005" x2="81747" y2="960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022" y="4939889"/>
            <a:ext cx="1366684" cy="1154205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C878D6-A36B-4297-AC65-3E7B691CDB0F}"/>
              </a:ext>
            </a:extLst>
          </p:cNvPr>
          <p:cNvCxnSpPr>
            <a:cxnSpLocks/>
          </p:cNvCxnSpPr>
          <p:nvPr/>
        </p:nvCxnSpPr>
        <p:spPr>
          <a:xfrm>
            <a:off x="8139332" y="4241229"/>
            <a:ext cx="728349" cy="63495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8CA76A-EA2F-4BF7-9FB7-548D141DAC6B}"/>
              </a:ext>
            </a:extLst>
          </p:cNvPr>
          <p:cNvCxnSpPr>
            <a:cxnSpLocks/>
          </p:cNvCxnSpPr>
          <p:nvPr/>
        </p:nvCxnSpPr>
        <p:spPr>
          <a:xfrm flipV="1">
            <a:off x="8033811" y="7461735"/>
            <a:ext cx="579050" cy="68611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2" name="Picture 10" descr="Data processing - Free computer icons">
            <a:extLst>
              <a:ext uri="{FF2B5EF4-FFF2-40B4-BE49-F238E27FC236}">
                <a16:creationId xmlns:a16="http://schemas.microsoft.com/office/drawing/2014/main" id="{F233181E-D385-4BC0-AA7B-9AE880F6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10" y="5123981"/>
            <a:ext cx="864356" cy="86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E4C32B6-7C7A-47C2-A386-0DD73176C1B0}"/>
              </a:ext>
            </a:extLst>
          </p:cNvPr>
          <p:cNvSpPr/>
          <p:nvPr/>
        </p:nvSpPr>
        <p:spPr>
          <a:xfrm>
            <a:off x="14905553" y="2879682"/>
            <a:ext cx="2482216" cy="54155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Outcome</a:t>
            </a:r>
          </a:p>
        </p:txBody>
      </p:sp>
      <p:pic>
        <p:nvPicPr>
          <p:cNvPr id="8204" name="Picture 12" descr="Python : Using Matthews correlation coefficient (MCC) as Evaluation Metric  in XGboost - Discoverbits">
            <a:extLst>
              <a:ext uri="{FF2B5EF4-FFF2-40B4-BE49-F238E27FC236}">
                <a16:creationId xmlns:a16="http://schemas.microsoft.com/office/drawing/2014/main" id="{4BE20BB9-2926-4CE4-8DC0-DF9E8642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661" y="3765211"/>
            <a:ext cx="1944657" cy="65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00FD5D2-875A-4B31-8479-EFA3640F2C4F}"/>
              </a:ext>
            </a:extLst>
          </p:cNvPr>
          <p:cNvCxnSpPr>
            <a:cxnSpLocks/>
          </p:cNvCxnSpPr>
          <p:nvPr/>
        </p:nvCxnSpPr>
        <p:spPr>
          <a:xfrm>
            <a:off x="14477999" y="5460893"/>
            <a:ext cx="1074445" cy="1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rrow: Curved Up 78">
            <a:extLst>
              <a:ext uri="{FF2B5EF4-FFF2-40B4-BE49-F238E27FC236}">
                <a16:creationId xmlns:a16="http://schemas.microsoft.com/office/drawing/2014/main" id="{AB215A73-343E-46B9-9FA8-015E33F9185B}"/>
              </a:ext>
            </a:extLst>
          </p:cNvPr>
          <p:cNvSpPr/>
          <p:nvPr/>
        </p:nvSpPr>
        <p:spPr>
          <a:xfrm>
            <a:off x="11714276" y="8896931"/>
            <a:ext cx="3403804" cy="44613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0" name="Arrow: Curved Down 79">
            <a:extLst>
              <a:ext uri="{FF2B5EF4-FFF2-40B4-BE49-F238E27FC236}">
                <a16:creationId xmlns:a16="http://schemas.microsoft.com/office/drawing/2014/main" id="{D541E508-7F5F-4C25-BFFE-CC1FC8D03B1C}"/>
              </a:ext>
            </a:extLst>
          </p:cNvPr>
          <p:cNvSpPr/>
          <p:nvPr/>
        </p:nvSpPr>
        <p:spPr>
          <a:xfrm>
            <a:off x="11636670" y="7464384"/>
            <a:ext cx="3559016" cy="4720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5" name="Plus Sign 94">
            <a:extLst>
              <a:ext uri="{FF2B5EF4-FFF2-40B4-BE49-F238E27FC236}">
                <a16:creationId xmlns:a16="http://schemas.microsoft.com/office/drawing/2014/main" id="{1F270D9D-2358-46BC-BA29-968F77E3814E}"/>
              </a:ext>
            </a:extLst>
          </p:cNvPr>
          <p:cNvSpPr/>
          <p:nvPr/>
        </p:nvSpPr>
        <p:spPr>
          <a:xfrm>
            <a:off x="2682100" y="5048353"/>
            <a:ext cx="419355" cy="418440"/>
          </a:xfrm>
          <a:prstGeom prst="mathPlu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D4D7F-4948-440D-816D-861E9D7058D6}"/>
              </a:ext>
            </a:extLst>
          </p:cNvPr>
          <p:cNvSpPr txBox="1"/>
          <p:nvPr/>
        </p:nvSpPr>
        <p:spPr>
          <a:xfrm>
            <a:off x="11400353" y="4387975"/>
            <a:ext cx="35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Risk Classification</a:t>
            </a:r>
          </a:p>
          <a:p>
            <a:pPr algn="ctr"/>
            <a:r>
              <a:rPr lang="en-SG" sz="240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1CCD99-C877-4ABC-823C-75E2BDA5A064}"/>
              </a:ext>
            </a:extLst>
          </p:cNvPr>
          <p:cNvSpPr txBox="1"/>
          <p:nvPr/>
        </p:nvSpPr>
        <p:spPr>
          <a:xfrm>
            <a:off x="11329768" y="6397419"/>
            <a:ext cx="3751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800" b="1" dirty="0"/>
              <a:t>Prediction Model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2D5327C-2EBE-494D-8EA4-D473E5F9BEB2}"/>
              </a:ext>
            </a:extLst>
          </p:cNvPr>
          <p:cNvCxnSpPr>
            <a:cxnSpLocks/>
          </p:cNvCxnSpPr>
          <p:nvPr/>
        </p:nvCxnSpPr>
        <p:spPr>
          <a:xfrm flipV="1">
            <a:off x="10695751" y="4678680"/>
            <a:ext cx="825689" cy="774134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2107FEA-F6EA-4C70-81CA-9D907AD7F6B3}"/>
              </a:ext>
            </a:extLst>
          </p:cNvPr>
          <p:cNvCxnSpPr>
            <a:cxnSpLocks/>
          </p:cNvCxnSpPr>
          <p:nvPr/>
        </p:nvCxnSpPr>
        <p:spPr>
          <a:xfrm>
            <a:off x="10753788" y="5889816"/>
            <a:ext cx="803398" cy="50760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3BF8D58-E86D-4D6D-A491-BF052C421D85}"/>
              </a:ext>
            </a:extLst>
          </p:cNvPr>
          <p:cNvSpPr/>
          <p:nvPr/>
        </p:nvSpPr>
        <p:spPr>
          <a:xfrm>
            <a:off x="208245" y="5912435"/>
            <a:ext cx="4414364" cy="16077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D7E684-82D6-4381-847E-F3286AB8D337}"/>
              </a:ext>
            </a:extLst>
          </p:cNvPr>
          <p:cNvSpPr/>
          <p:nvPr/>
        </p:nvSpPr>
        <p:spPr>
          <a:xfrm>
            <a:off x="141082" y="8405079"/>
            <a:ext cx="4414364" cy="16077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FAEA9-AA94-45D9-A6FC-5F23325A47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6471" l="8784" r="89865">
                        <a14:foregroundMark x1="12162" y1="44706" x2="12162" y2="44706"/>
                        <a14:foregroundMark x1="39189" y1="88824" x2="39189" y2="88824"/>
                        <a14:foregroundMark x1="46622" y1="95882" x2="46622" y2="95882"/>
                        <a14:foregroundMark x1="43243" y1="96471" x2="43243" y2="9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18491" y="5590341"/>
            <a:ext cx="752499" cy="8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52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0FA356-6DF0-4613-9118-2165AD6FD32B}"/>
              </a:ext>
            </a:extLst>
          </p:cNvPr>
          <p:cNvSpPr/>
          <p:nvPr/>
        </p:nvSpPr>
        <p:spPr>
          <a:xfrm>
            <a:off x="8565982" y="3408808"/>
            <a:ext cx="8083527" cy="46220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ABC589-CF17-4F6E-B0A6-DDDDFD708C52}"/>
              </a:ext>
            </a:extLst>
          </p:cNvPr>
          <p:cNvSpPr/>
          <p:nvPr/>
        </p:nvSpPr>
        <p:spPr>
          <a:xfrm>
            <a:off x="-1290674" y="-2355112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F485A-B1B9-4550-9EC9-7D3FA76449D5}"/>
              </a:ext>
            </a:extLst>
          </p:cNvPr>
          <p:cNvSpPr txBox="1"/>
          <p:nvPr/>
        </p:nvSpPr>
        <p:spPr>
          <a:xfrm>
            <a:off x="5584984" y="685248"/>
            <a:ext cx="9144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b="1">
                <a:solidFill>
                  <a:srgbClr val="002060"/>
                </a:solidFill>
                <a:latin typeface="Inter Bold"/>
              </a:rPr>
              <a:t>Data Preparation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8FD2AD-CB29-4D7A-B476-A27851305E05}"/>
              </a:ext>
            </a:extLst>
          </p:cNvPr>
          <p:cNvSpPr/>
          <p:nvPr/>
        </p:nvSpPr>
        <p:spPr>
          <a:xfrm>
            <a:off x="828504" y="2698695"/>
            <a:ext cx="15722136" cy="4956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rgbClr val="002060"/>
                </a:solidFill>
              </a:rPr>
              <a:t>Feature Engineering</a:t>
            </a:r>
          </a:p>
        </p:txBody>
      </p:sp>
      <p:pic>
        <p:nvPicPr>
          <p:cNvPr id="15" name="Picture 4" descr="Financial Statement Icon Royalty Free Cliparts, Vectors, And Stock  Illustration. Image 104868571.">
            <a:extLst>
              <a:ext uri="{FF2B5EF4-FFF2-40B4-BE49-F238E27FC236}">
                <a16:creationId xmlns:a16="http://schemas.microsoft.com/office/drawing/2014/main" id="{AF67C7CA-08D3-4E42-A119-8CCFB7D2B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74" t="26462" r="28950" b="22795"/>
          <a:stretch/>
        </p:blipFill>
        <p:spPr bwMode="auto">
          <a:xfrm>
            <a:off x="2877832" y="3519175"/>
            <a:ext cx="621371" cy="7168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D09B5B-98E0-4D69-9F12-E7EFE896BA4B}"/>
              </a:ext>
            </a:extLst>
          </p:cNvPr>
          <p:cNvSpPr txBox="1"/>
          <p:nvPr/>
        </p:nvSpPr>
        <p:spPr>
          <a:xfrm>
            <a:off x="5736664" y="4850847"/>
            <a:ext cx="413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27</a:t>
            </a:r>
            <a:r>
              <a:rPr lang="en-SG" sz="2800"/>
              <a:t>  new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77BAD-F9EF-4B46-AC4E-26C639251951}"/>
              </a:ext>
            </a:extLst>
          </p:cNvPr>
          <p:cNvSpPr txBox="1"/>
          <p:nvPr/>
        </p:nvSpPr>
        <p:spPr>
          <a:xfrm>
            <a:off x="3784745" y="3408807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>
                <a:solidFill>
                  <a:srgbClr val="002060"/>
                </a:solidFill>
              </a:rPr>
              <a:t>Company Data</a:t>
            </a:r>
          </a:p>
        </p:txBody>
      </p:sp>
      <p:pic>
        <p:nvPicPr>
          <p:cNvPr id="10242" name="Picture 2" descr="Profitability Icon Images, Stock Photos &amp; Vectors | Shutterstock">
            <a:extLst>
              <a:ext uri="{FF2B5EF4-FFF2-40B4-BE49-F238E27FC236}">
                <a16:creationId xmlns:a16="http://schemas.microsoft.com/office/drawing/2014/main" id="{56F1E7FD-433A-4EFB-B7F0-15FBB276C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65" b="75289" l="10000" r="90000">
                        <a14:foregroundMark x1="56481" y1="54077" x2="56481" y2="54077"/>
                        <a14:foregroundMark x1="48148" y1="48498" x2="48148" y2="48498"/>
                        <a14:foregroundMark x1="34259" y1="60515" x2="34259" y2="60515"/>
                        <a14:foregroundMark x1="16204" y1="67382" x2="16204" y2="67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346"/>
          <a:stretch/>
        </p:blipFill>
        <p:spPr bwMode="auto">
          <a:xfrm>
            <a:off x="8800740" y="3752125"/>
            <a:ext cx="1279281" cy="11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090E02-299C-4ECF-8060-3B205CE529B4}"/>
              </a:ext>
            </a:extLst>
          </p:cNvPr>
          <p:cNvSpPr/>
          <p:nvPr/>
        </p:nvSpPr>
        <p:spPr>
          <a:xfrm>
            <a:off x="8815392" y="3524243"/>
            <a:ext cx="7551945" cy="5232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>
                <a:solidFill>
                  <a:srgbClr val="002060"/>
                </a:solidFill>
              </a:rPr>
              <a:t>New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61414F-8365-4FAF-A1A7-2073A3B30AB1}"/>
              </a:ext>
            </a:extLst>
          </p:cNvPr>
          <p:cNvSpPr txBox="1"/>
          <p:nvPr/>
        </p:nvSpPr>
        <p:spPr>
          <a:xfrm>
            <a:off x="10080021" y="4267761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Profitability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C1ABA-D515-4D3B-A2D1-F1DA96917729}"/>
              </a:ext>
            </a:extLst>
          </p:cNvPr>
          <p:cNvSpPr txBox="1"/>
          <p:nvPr/>
        </p:nvSpPr>
        <p:spPr>
          <a:xfrm>
            <a:off x="12429634" y="4038783"/>
            <a:ext cx="4078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Return on Equity (ROE)</a:t>
            </a:r>
          </a:p>
          <a:p>
            <a:r>
              <a:rPr lang="en-SG" sz="2400" dirty="0"/>
              <a:t>Profit Margin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660211-D493-4CB7-AD72-EB1B9016628E}"/>
              </a:ext>
            </a:extLst>
          </p:cNvPr>
          <p:cNvSpPr txBox="1"/>
          <p:nvPr/>
        </p:nvSpPr>
        <p:spPr>
          <a:xfrm>
            <a:off x="10133901" y="5223186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Leverage</a:t>
            </a:r>
          </a:p>
        </p:txBody>
      </p:sp>
      <p:pic>
        <p:nvPicPr>
          <p:cNvPr id="10244" name="Picture 4" descr="Leverage Icons - Download Free Vector Icons | Noun Project">
            <a:extLst>
              <a:ext uri="{FF2B5EF4-FFF2-40B4-BE49-F238E27FC236}">
                <a16:creationId xmlns:a16="http://schemas.microsoft.com/office/drawing/2014/main" id="{BB463EFC-B8A3-41F8-A021-B0B679CC9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000" l="7500" r="95500">
                        <a14:foregroundMark x1="81000" y1="30500" x2="82500" y2="64000"/>
                        <a14:foregroundMark x1="77000" y1="52500" x2="78500" y2="77000"/>
                        <a14:foregroundMark x1="58000" y1="86000" x2="58000" y2="86000"/>
                        <a14:foregroundMark x1="20500" y1="49500" x2="27500" y2="72500"/>
                        <a14:foregroundMark x1="19000" y1="45000" x2="26000" y2="83000"/>
                        <a14:foregroundMark x1="42000" y1="86000" x2="48000" y2="86000"/>
                        <a14:foregroundMark x1="50500" y1="86000" x2="58000" y2="86000"/>
                        <a14:foregroundMark x1="58000" y1="87000" x2="58000" y2="87000"/>
                        <a14:foregroundMark x1="50500" y1="96000" x2="50500" y2="96000"/>
                        <a14:foregroundMark x1="77000" y1="88500" x2="77000" y2="88500"/>
                        <a14:foregroundMark x1="77000" y1="88500" x2="55000" y2="80000"/>
                        <a14:foregroundMark x1="77000" y1="87000" x2="95500" y2="93000"/>
                        <a14:foregroundMark x1="87000" y1="33500" x2="79500" y2="91500"/>
                        <a14:foregroundMark x1="74000" y1="57000" x2="77000" y2="80000"/>
                        <a14:foregroundMark x1="88500" y1="52500" x2="90000" y2="87000"/>
                        <a14:foregroundMark x1="74000" y1="52500" x2="77000" y2="75500"/>
                        <a14:foregroundMark x1="75500" y1="61000" x2="75500" y2="83000"/>
                        <a14:foregroundMark x1="71000" y1="57000" x2="69500" y2="91500"/>
                        <a14:foregroundMark x1="33500" y1="51000" x2="32000" y2="83000"/>
                        <a14:foregroundMark x1="10000" y1="52500" x2="14500" y2="81500"/>
                        <a14:foregroundMark x1="29000" y1="46500" x2="30500" y2="72500"/>
                        <a14:foregroundMark x1="7500" y1="57000" x2="7500" y2="57000"/>
                        <a14:foregroundMark x1="29000" y1="46500" x2="29000" y2="46500"/>
                        <a14:foregroundMark x1="36500" y1="46500" x2="36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894" y="4933286"/>
            <a:ext cx="1052121" cy="10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327923-5E39-4962-9218-26D39809DFF9}"/>
              </a:ext>
            </a:extLst>
          </p:cNvPr>
          <p:cNvSpPr txBox="1"/>
          <p:nvPr/>
        </p:nvSpPr>
        <p:spPr>
          <a:xfrm>
            <a:off x="12465716" y="5046193"/>
            <a:ext cx="4078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Debt to Asset Ratio</a:t>
            </a:r>
          </a:p>
          <a:p>
            <a:r>
              <a:rPr lang="en-SG" sz="2400" dirty="0"/>
              <a:t>Debt to Equity Ratio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ACE554-C112-419D-B492-70F8A0A9538E}"/>
              </a:ext>
            </a:extLst>
          </p:cNvPr>
          <p:cNvSpPr txBox="1"/>
          <p:nvPr/>
        </p:nvSpPr>
        <p:spPr>
          <a:xfrm>
            <a:off x="10028545" y="6186194"/>
            <a:ext cx="277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Enterprise Social Governance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E46F37-BF5A-4B7D-8F49-E3407D059E24}"/>
              </a:ext>
            </a:extLst>
          </p:cNvPr>
          <p:cNvSpPr txBox="1"/>
          <p:nvPr/>
        </p:nvSpPr>
        <p:spPr>
          <a:xfrm>
            <a:off x="12471984" y="6135011"/>
            <a:ext cx="4480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Women to Total Employee Ratio</a:t>
            </a:r>
          </a:p>
          <a:p>
            <a:r>
              <a:rPr lang="en-SG" sz="2400" dirty="0"/>
              <a:t>Board Diversity Ratio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BCEEB6-8D07-46DC-BEEC-CDD73D29A7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0000" y1="64211" x2="20000" y2="64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7941" y="6028669"/>
            <a:ext cx="956197" cy="10686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1ACF6DD-B06C-4562-AE13-90492072B6AE}"/>
              </a:ext>
            </a:extLst>
          </p:cNvPr>
          <p:cNvSpPr txBox="1"/>
          <p:nvPr/>
        </p:nvSpPr>
        <p:spPr>
          <a:xfrm>
            <a:off x="828504" y="488090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137 </a:t>
            </a:r>
            <a:r>
              <a:rPr lang="en-SG" sz="2800"/>
              <a:t>features provided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5162A2-CEDE-43DD-87F4-4455F5982DD4}"/>
              </a:ext>
            </a:extLst>
          </p:cNvPr>
          <p:cNvSpPr txBox="1"/>
          <p:nvPr/>
        </p:nvSpPr>
        <p:spPr>
          <a:xfrm>
            <a:off x="2936530" y="5525809"/>
            <a:ext cx="5296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 dirty="0"/>
              <a:t>Better reflection of company’s overall performance</a:t>
            </a:r>
            <a:endParaRPr lang="en-SG" sz="18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5F6EBAC-70D1-4D90-AC82-DE4E888DF565}"/>
              </a:ext>
            </a:extLst>
          </p:cNvPr>
          <p:cNvCxnSpPr>
            <a:cxnSpLocks/>
          </p:cNvCxnSpPr>
          <p:nvPr/>
        </p:nvCxnSpPr>
        <p:spPr>
          <a:xfrm flipH="1">
            <a:off x="3403745" y="4218251"/>
            <a:ext cx="381000" cy="62122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2E1F4D-DD18-47B8-B200-A90FF5E203F2}"/>
              </a:ext>
            </a:extLst>
          </p:cNvPr>
          <p:cNvCxnSpPr>
            <a:cxnSpLocks/>
          </p:cNvCxnSpPr>
          <p:nvPr/>
        </p:nvCxnSpPr>
        <p:spPr>
          <a:xfrm>
            <a:off x="5920422" y="4250193"/>
            <a:ext cx="378955" cy="53435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lus Sign 48">
            <a:extLst>
              <a:ext uri="{FF2B5EF4-FFF2-40B4-BE49-F238E27FC236}">
                <a16:creationId xmlns:a16="http://schemas.microsoft.com/office/drawing/2014/main" id="{981C0A64-78F7-47EA-BCC8-7D459EB7A4B2}"/>
              </a:ext>
            </a:extLst>
          </p:cNvPr>
          <p:cNvSpPr/>
          <p:nvPr/>
        </p:nvSpPr>
        <p:spPr>
          <a:xfrm>
            <a:off x="4584387" y="4956633"/>
            <a:ext cx="437974" cy="454314"/>
          </a:xfrm>
          <a:prstGeom prst="mathPlus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Equals 54">
            <a:extLst>
              <a:ext uri="{FF2B5EF4-FFF2-40B4-BE49-F238E27FC236}">
                <a16:creationId xmlns:a16="http://schemas.microsoft.com/office/drawing/2014/main" id="{1BB86B14-0723-4050-91BC-DE5D5A605851}"/>
              </a:ext>
            </a:extLst>
          </p:cNvPr>
          <p:cNvSpPr/>
          <p:nvPr/>
        </p:nvSpPr>
        <p:spPr>
          <a:xfrm>
            <a:off x="2603986" y="5765413"/>
            <a:ext cx="337821" cy="381000"/>
          </a:xfrm>
          <a:prstGeom prst="mathEqual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EBB327-EBD2-4B6C-BF19-BF545C5BD9A4}"/>
              </a:ext>
            </a:extLst>
          </p:cNvPr>
          <p:cNvSpPr/>
          <p:nvPr/>
        </p:nvSpPr>
        <p:spPr>
          <a:xfrm>
            <a:off x="3233433" y="7154966"/>
            <a:ext cx="3630741" cy="91089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12% Model Improvement </a:t>
            </a:r>
          </a:p>
        </p:txBody>
      </p:sp>
      <p:pic>
        <p:nvPicPr>
          <p:cNvPr id="2050" name="Picture 2" descr="Win Icons - Download Free Vector Icons | Noun Project">
            <a:extLst>
              <a:ext uri="{FF2B5EF4-FFF2-40B4-BE49-F238E27FC236}">
                <a16:creationId xmlns:a16="http://schemas.microsoft.com/office/drawing/2014/main" id="{8380ED86-1A4A-4417-BAE4-F40CB168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53" y="7032086"/>
            <a:ext cx="998787" cy="9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E84B8E-15EB-4A97-8F78-D2E1BE8747F3}"/>
              </a:ext>
            </a:extLst>
          </p:cNvPr>
          <p:cNvSpPr txBox="1"/>
          <p:nvPr/>
        </p:nvSpPr>
        <p:spPr>
          <a:xfrm>
            <a:off x="10189872" y="7261297"/>
            <a:ext cx="277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/>
              <a:t>Others</a:t>
            </a:r>
          </a:p>
        </p:txBody>
      </p:sp>
      <p:pic>
        <p:nvPicPr>
          <p:cNvPr id="2052" name="Picture 4" descr="Employee Icon Design Template Vector Isolated, Employee Icons, Template  Icons, Concept PNG and Vector with Transparent Background for Free Download  | Icon design, Graphic design templates, Business icon">
            <a:extLst>
              <a:ext uri="{FF2B5EF4-FFF2-40B4-BE49-F238E27FC236}">
                <a16:creationId xmlns:a16="http://schemas.microsoft.com/office/drawing/2014/main" id="{4533F4CF-81B2-4379-BC37-5FB40E53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6444" y1="47556" x2="36444" y2="47556"/>
                        <a14:foregroundMark x1="51556" y1="47556" x2="51556" y2="47556"/>
                        <a14:foregroundMark x1="65778" y1="49778" x2="65778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924" y="6725294"/>
            <a:ext cx="1522911" cy="152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AA9087-5325-4B79-BD46-1CA2912A20B3}"/>
              </a:ext>
            </a:extLst>
          </p:cNvPr>
          <p:cNvSpPr txBox="1"/>
          <p:nvPr/>
        </p:nvSpPr>
        <p:spPr>
          <a:xfrm>
            <a:off x="12471984" y="7210266"/>
            <a:ext cx="448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Employee Turnover</a:t>
            </a:r>
          </a:p>
        </p:txBody>
      </p:sp>
    </p:spTree>
    <p:extLst>
      <p:ext uri="{BB962C8B-B14F-4D97-AF65-F5344CB8AC3E}">
        <p14:creationId xmlns:p14="http://schemas.microsoft.com/office/powerpoint/2010/main" val="121925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AABC589-CF17-4F6E-B0A6-DDDDFD708C52}"/>
              </a:ext>
            </a:extLst>
          </p:cNvPr>
          <p:cNvSpPr/>
          <p:nvPr/>
        </p:nvSpPr>
        <p:spPr>
          <a:xfrm>
            <a:off x="-1290674" y="-2355112"/>
            <a:ext cx="20497800" cy="49096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F485A-B1B9-4550-9EC9-7D3FA76449D5}"/>
              </a:ext>
            </a:extLst>
          </p:cNvPr>
          <p:cNvSpPr txBox="1"/>
          <p:nvPr/>
        </p:nvSpPr>
        <p:spPr>
          <a:xfrm>
            <a:off x="5584984" y="685248"/>
            <a:ext cx="9144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b="1">
                <a:solidFill>
                  <a:srgbClr val="002060"/>
                </a:solidFill>
                <a:latin typeface="Inter Bold"/>
              </a:rPr>
              <a:t>Data Preparation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DA97E6-FA6C-4F9D-9234-1025FC5C67E1}"/>
              </a:ext>
            </a:extLst>
          </p:cNvPr>
          <p:cNvSpPr/>
          <p:nvPr/>
        </p:nvSpPr>
        <p:spPr>
          <a:xfrm>
            <a:off x="1063442" y="2687754"/>
            <a:ext cx="16005353" cy="4825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rgbClr val="002060"/>
                </a:solidFill>
              </a:rPr>
              <a:t>Sentiment 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2B1E44-D9A9-4383-902D-20F24FED7123}"/>
              </a:ext>
            </a:extLst>
          </p:cNvPr>
          <p:cNvSpPr txBox="1"/>
          <p:nvPr/>
        </p:nvSpPr>
        <p:spPr>
          <a:xfrm>
            <a:off x="773721" y="3931761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Social Media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572B30-33B9-49C5-AE17-A005C0CA5FC5}"/>
              </a:ext>
            </a:extLst>
          </p:cNvPr>
          <p:cNvSpPr txBox="1"/>
          <p:nvPr/>
        </p:nvSpPr>
        <p:spPr>
          <a:xfrm>
            <a:off x="926835" y="4559136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/>
              <a:t>News Articles</a:t>
            </a:r>
          </a:p>
        </p:txBody>
      </p:sp>
      <p:pic>
        <p:nvPicPr>
          <p:cNvPr id="29" name="Picture 8" descr="Facebook Brand Resources">
            <a:extLst>
              <a:ext uri="{FF2B5EF4-FFF2-40B4-BE49-F238E27FC236}">
                <a16:creationId xmlns:a16="http://schemas.microsoft.com/office/drawing/2014/main" id="{ADAC7620-D81C-4B3B-94BE-064AD593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79" y="5169977"/>
            <a:ext cx="529399" cy="52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A4561D5-9A45-4D5F-B9A5-448181FA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844" y="5790743"/>
            <a:ext cx="570396" cy="6166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CCCBA2-5977-44F1-8854-F72F0F560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03" y="5342443"/>
            <a:ext cx="924232" cy="713866"/>
          </a:xfrm>
          <a:prstGeom prst="rect">
            <a:avLst/>
          </a:prstGeom>
        </p:spPr>
      </p:pic>
      <p:pic>
        <p:nvPicPr>
          <p:cNvPr id="32" name="Picture 6" descr="Who Made That Twitter Bird? - The New York Times">
            <a:extLst>
              <a:ext uri="{FF2B5EF4-FFF2-40B4-BE49-F238E27FC236}">
                <a16:creationId xmlns:a16="http://schemas.microsoft.com/office/drawing/2014/main" id="{65B7D768-22D1-44DD-85F9-F70F7A03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9" y="5884168"/>
            <a:ext cx="72045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5795105-567A-4950-8B7A-50C15FD2C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028" y="5192020"/>
            <a:ext cx="573776" cy="5987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C9E7481-EB96-4058-8963-EFD74EF9D5DE}"/>
              </a:ext>
            </a:extLst>
          </p:cNvPr>
          <p:cNvSpPr txBox="1"/>
          <p:nvPr/>
        </p:nvSpPr>
        <p:spPr>
          <a:xfrm>
            <a:off x="14751348" y="4012531"/>
            <a:ext cx="3025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/>
              <a:t>Early Warning Signals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0536B7-884A-43A7-A27A-B894BB9ADEDB}"/>
              </a:ext>
            </a:extLst>
          </p:cNvPr>
          <p:cNvSpPr txBox="1"/>
          <p:nvPr/>
        </p:nvSpPr>
        <p:spPr>
          <a:xfrm>
            <a:off x="683790" y="6424681"/>
            <a:ext cx="3748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Reviews of a company’s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News events impacting the company’s business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C1EBAB-A6A1-4E9B-831B-4CC89D0A7998}"/>
              </a:ext>
            </a:extLst>
          </p:cNvPr>
          <p:cNvSpPr txBox="1"/>
          <p:nvPr/>
        </p:nvSpPr>
        <p:spPr>
          <a:xfrm>
            <a:off x="5495504" y="4118836"/>
            <a:ext cx="801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/>
              <a:t>Sentiment Score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59E3E-267D-4532-80EC-EB44347B65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32" b="89032" l="6579" r="98421">
                        <a14:foregroundMark x1="14737" y1="24516" x2="19737" y2="60645"/>
                        <a14:foregroundMark x1="6579" y1="44516" x2="6579" y2="44516"/>
                        <a14:foregroundMark x1="57895" y1="32903" x2="67632" y2="34839"/>
                        <a14:foregroundMark x1="83684" y1="34194" x2="98421" y2="44516"/>
                        <a14:foregroundMark x1="39474" y1="24516" x2="44474" y2="529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7276" y="4514445"/>
            <a:ext cx="2532246" cy="103289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6B4FD3-5E3F-4483-BF3D-E16C89205708}"/>
              </a:ext>
            </a:extLst>
          </p:cNvPr>
          <p:cNvCxnSpPr>
            <a:cxnSpLocks/>
          </p:cNvCxnSpPr>
          <p:nvPr/>
        </p:nvCxnSpPr>
        <p:spPr>
          <a:xfrm>
            <a:off x="3643097" y="4579298"/>
            <a:ext cx="1553506" cy="1942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 descr="Early Warning Signal | Seeking Alpha">
            <a:extLst>
              <a:ext uri="{FF2B5EF4-FFF2-40B4-BE49-F238E27FC236}">
                <a16:creationId xmlns:a16="http://schemas.microsoft.com/office/drawing/2014/main" id="{F9B64172-B152-4927-8C2D-DF76CD6B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949" y="5104637"/>
            <a:ext cx="1018272" cy="76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7F2A583-BC62-48F8-9F44-E27BDEC89E4B}"/>
              </a:ext>
            </a:extLst>
          </p:cNvPr>
          <p:cNvCxnSpPr>
            <a:cxnSpLocks/>
          </p:cNvCxnSpPr>
          <p:nvPr/>
        </p:nvCxnSpPr>
        <p:spPr>
          <a:xfrm>
            <a:off x="8367247" y="4539710"/>
            <a:ext cx="1553506" cy="1942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F9F3C0-5127-4C0E-A7E0-892B2DB0AB18}"/>
              </a:ext>
            </a:extLst>
          </p:cNvPr>
          <p:cNvCxnSpPr>
            <a:cxnSpLocks/>
          </p:cNvCxnSpPr>
          <p:nvPr/>
        </p:nvCxnSpPr>
        <p:spPr>
          <a:xfrm>
            <a:off x="12773964" y="4569585"/>
            <a:ext cx="1553506" cy="1942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99B192E-D4A9-40C0-AFBE-60B9D9270CF4}"/>
              </a:ext>
            </a:extLst>
          </p:cNvPr>
          <p:cNvSpPr txBox="1"/>
          <p:nvPr/>
        </p:nvSpPr>
        <p:spPr>
          <a:xfrm>
            <a:off x="9447108" y="4171649"/>
            <a:ext cx="3751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800" b="1" dirty="0"/>
              <a:t>Prediction Model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9068C5A-C2E7-47C9-8819-A965C42A07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6471" l="8784" r="89865">
                        <a14:foregroundMark x1="12162" y1="44706" x2="12162" y2="44706"/>
                        <a14:foregroundMark x1="39189" y1="88824" x2="39189" y2="88824"/>
                        <a14:foregroundMark x1="46622" y1="95882" x2="46622" y2="95882"/>
                        <a14:foregroundMark x1="43243" y1="96471" x2="43243" y2="9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5247" y="4642056"/>
            <a:ext cx="752499" cy="86435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F37C085-DA88-461E-AA0E-3EB6DF2342BA}"/>
              </a:ext>
            </a:extLst>
          </p:cNvPr>
          <p:cNvSpPr txBox="1"/>
          <p:nvPr/>
        </p:nvSpPr>
        <p:spPr>
          <a:xfrm>
            <a:off x="4862047" y="6424681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Sentiment analysis</a:t>
            </a:r>
          </a:p>
          <a:p>
            <a:pPr algn="ctr"/>
            <a:r>
              <a:rPr lang="en-SG" sz="2400" dirty="0"/>
              <a:t>using Vader in NLTK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D14436-E893-4D0D-85FC-874CB831AB7B}"/>
              </a:ext>
            </a:extLst>
          </p:cNvPr>
          <p:cNvSpPr txBox="1"/>
          <p:nvPr/>
        </p:nvSpPr>
        <p:spPr>
          <a:xfrm>
            <a:off x="9377373" y="6424681"/>
            <a:ext cx="374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Sentiment score used to predict potential risk in the company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C3E2BEB-E60F-4C9A-B50F-8742BF0E967D}"/>
              </a:ext>
            </a:extLst>
          </p:cNvPr>
          <p:cNvSpPr txBox="1"/>
          <p:nvPr/>
        </p:nvSpPr>
        <p:spPr>
          <a:xfrm>
            <a:off x="13550717" y="6407388"/>
            <a:ext cx="374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Contributes to early warning of corporate risk</a:t>
            </a:r>
          </a:p>
        </p:txBody>
      </p:sp>
    </p:spTree>
    <p:extLst>
      <p:ext uri="{BB962C8B-B14F-4D97-AF65-F5344CB8AC3E}">
        <p14:creationId xmlns:p14="http://schemas.microsoft.com/office/powerpoint/2010/main" val="385478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4E4CCC7A815942A1081F244B56EA88" ma:contentTypeVersion="12" ma:contentTypeDescription="Create a new document." ma:contentTypeScope="" ma:versionID="7341ba4a3f8c70c43f2202367ccc8531">
  <xsd:schema xmlns:xsd="http://www.w3.org/2001/XMLSchema" xmlns:xs="http://www.w3.org/2001/XMLSchema" xmlns:p="http://schemas.microsoft.com/office/2006/metadata/properties" xmlns:ns2="8dd12c7b-0dd2-4a55-a7b7-873e8ac1038d" xmlns:ns3="417ed900-3559-4ea5-aaca-d3cb105bb845" targetNamespace="http://schemas.microsoft.com/office/2006/metadata/properties" ma:root="true" ma:fieldsID="8a2c2462ad57351130e04535ed7146ef" ns2:_="" ns3:_="">
    <xsd:import namespace="8dd12c7b-0dd2-4a55-a7b7-873e8ac1038d"/>
    <xsd:import namespace="417ed900-3559-4ea5-aaca-d3cb105bb8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d12c7b-0dd2-4a55-a7b7-873e8ac103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ed900-3559-4ea5-aaca-d3cb105bb84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19939-4DFF-41F8-855F-839B97F807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AEA392-3BDB-4C07-89EB-CA2C69801F0C}">
  <ds:schemaRefs>
    <ds:schemaRef ds:uri="http://purl.org/dc/dcmitype/"/>
    <ds:schemaRef ds:uri="http://schemas.microsoft.com/office/2006/documentManagement/types"/>
    <ds:schemaRef ds:uri="417ed900-3559-4ea5-aaca-d3cb105bb845"/>
    <ds:schemaRef ds:uri="8dd12c7b-0dd2-4a55-a7b7-873e8ac1038d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ECF640-6BB9-47F2-8F72-9EB93387F071}">
  <ds:schemaRefs>
    <ds:schemaRef ds:uri="417ed900-3559-4ea5-aaca-d3cb105bb845"/>
    <ds:schemaRef ds:uri="8dd12c7b-0dd2-4a55-a7b7-873e8ac103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711</Words>
  <Application>Microsoft Office PowerPoint</Application>
  <PresentationFormat>Custom</PresentationFormat>
  <Paragraphs>216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Aileron Regular Bold</vt:lpstr>
      <vt:lpstr>Aileron Regular</vt:lpstr>
      <vt:lpstr>Inter Bold</vt:lpstr>
      <vt:lpstr>Calibri</vt:lpstr>
      <vt:lpstr>Inter</vt:lpstr>
      <vt:lpstr>Arimo Bold</vt:lpstr>
      <vt:lpstr>Montserrat-Light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The Team Behind FINNUS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sheranne</dc:creator>
  <cp:lastModifiedBy>Shi Ann Sheranne Kwok</cp:lastModifiedBy>
  <cp:revision>13</cp:revision>
  <dcterms:created xsi:type="dcterms:W3CDTF">2006-08-16T00:00:00Z</dcterms:created>
  <dcterms:modified xsi:type="dcterms:W3CDTF">2021-07-21T08:16:53Z</dcterms:modified>
  <dc:identifier>DAEj4yKnev0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0x010100784E4CCC7A815942A1081F244B56EA88</vt:lpwstr>
  </property>
</Properties>
</file>